
<file path=[Content_Types].xml><?xml version="1.0" encoding="utf-8"?>
<Types xmlns="http://schemas.openxmlformats.org/package/2006/content-types">
  <Default Extension="png" ContentType="image/png"/>
  <Default Extension="jpeg" ContentType="image/jpeg"/>
  <Default Extension="wma" ContentType="audio/x-ms-wma"/>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A2A094-BAC2-414A-A4D5-657BAD6A060B}" type="datetimeFigureOut">
              <a:rPr lang="fr-FR" smtClean="0"/>
              <a:t>18/05/2022</a:t>
            </a:fld>
            <a:endParaRPr lang="fr-F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735D10-D36E-4448-A05B-BC51CFA09597}" type="slidenum">
              <a:rPr lang="fr-FR" smtClean="0"/>
              <a:t>‹#›</a:t>
            </a:fld>
            <a:endParaRPr lang="fr-FR"/>
          </a:p>
        </p:txBody>
      </p:sp>
    </p:spTree>
    <p:extLst>
      <p:ext uri="{BB962C8B-B14F-4D97-AF65-F5344CB8AC3E}">
        <p14:creationId xmlns:p14="http://schemas.microsoft.com/office/powerpoint/2010/main" val="7852879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smtClean="0"/>
              <a:t>EAO= enseignement assisté par ordinateur</a:t>
            </a:r>
            <a:endParaRPr lang="fr-FR" b="1" dirty="0"/>
          </a:p>
        </p:txBody>
      </p:sp>
      <p:sp>
        <p:nvSpPr>
          <p:cNvPr id="4" name="Slide Number Placeholder 3"/>
          <p:cNvSpPr>
            <a:spLocks noGrp="1"/>
          </p:cNvSpPr>
          <p:nvPr>
            <p:ph type="sldNum" sz="quarter" idx="10"/>
          </p:nvPr>
        </p:nvSpPr>
        <p:spPr/>
        <p:txBody>
          <a:bodyPr/>
          <a:lstStyle/>
          <a:p>
            <a:fld id="{95735D10-D36E-4448-A05B-BC51CFA09597}" type="slidenum">
              <a:rPr lang="fr-FR" smtClean="0"/>
              <a:t>10</a:t>
            </a:fld>
            <a:endParaRPr lang="fr-FR"/>
          </a:p>
        </p:txBody>
      </p:sp>
    </p:spTree>
    <p:extLst>
      <p:ext uri="{BB962C8B-B14F-4D97-AF65-F5344CB8AC3E}">
        <p14:creationId xmlns:p14="http://schemas.microsoft.com/office/powerpoint/2010/main" val="39693260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A963696D-0E15-4082-A166-F7D261EA953D}" type="datetimeFigureOut">
              <a:rPr lang="fr-FR" smtClean="0"/>
              <a:t>18/05/2022</a:t>
            </a:fld>
            <a:endParaRPr lang="fr-FR"/>
          </a:p>
        </p:txBody>
      </p:sp>
      <p:sp>
        <p:nvSpPr>
          <p:cNvPr id="5" name="Footer Placeholder 4"/>
          <p:cNvSpPr>
            <a:spLocks noGrp="1"/>
          </p:cNvSpPr>
          <p:nvPr>
            <p:ph type="ftr" sz="quarter" idx="11"/>
          </p:nvPr>
        </p:nvSpPr>
        <p:spPr>
          <a:xfrm>
            <a:off x="2692397" y="5037663"/>
            <a:ext cx="5214635" cy="279400"/>
          </a:xfrm>
        </p:spPr>
        <p:txBody>
          <a:bodyPr/>
          <a:lstStyle/>
          <a:p>
            <a:endParaRPr lang="fr-FR"/>
          </a:p>
        </p:txBody>
      </p:sp>
      <p:sp>
        <p:nvSpPr>
          <p:cNvPr id="6" name="Slide Number Placeholder 5"/>
          <p:cNvSpPr>
            <a:spLocks noGrp="1"/>
          </p:cNvSpPr>
          <p:nvPr>
            <p:ph type="sldNum" sz="quarter" idx="12"/>
          </p:nvPr>
        </p:nvSpPr>
        <p:spPr>
          <a:xfrm>
            <a:off x="8956900" y="5037663"/>
            <a:ext cx="551167" cy="279400"/>
          </a:xfrm>
        </p:spPr>
        <p:txBody>
          <a:bodyPr/>
          <a:lstStyle/>
          <a:p>
            <a:fld id="{FA53BDDD-3679-4D87-B510-FFE4F804A1B9}" type="slidenum">
              <a:rPr lang="fr-FR" smtClean="0"/>
              <a:t>‹#›</a:t>
            </a:fld>
            <a:endParaRPr lang="fr-FR"/>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700375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63696D-0E15-4082-A166-F7D261EA953D}" type="datetimeFigureOut">
              <a:rPr lang="fr-FR" smtClean="0"/>
              <a:t>18/05/2022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A53BDDD-3679-4D87-B510-FFE4F804A1B9}" type="slidenum">
              <a:rPr lang="fr-FR" smtClean="0"/>
              <a:t>‹#›</a:t>
            </a:fld>
            <a:endParaRPr lang="fr-FR"/>
          </a:p>
        </p:txBody>
      </p:sp>
    </p:spTree>
    <p:extLst>
      <p:ext uri="{BB962C8B-B14F-4D97-AF65-F5344CB8AC3E}">
        <p14:creationId xmlns:p14="http://schemas.microsoft.com/office/powerpoint/2010/main" val="10689300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963696D-0E15-4082-A166-F7D261EA953D}" type="datetimeFigureOut">
              <a:rPr lang="fr-FR" smtClean="0"/>
              <a:t>18/05/2022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A53BDDD-3679-4D87-B510-FFE4F804A1B9}" type="slidenum">
              <a:rPr lang="fr-FR" smtClean="0"/>
              <a:t>‹#›</a:t>
            </a:fld>
            <a:endParaRPr lang="fr-FR"/>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520543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963696D-0E15-4082-A166-F7D261EA953D}" type="datetimeFigureOut">
              <a:rPr lang="fr-FR" smtClean="0"/>
              <a:t>18/05/2022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A53BDDD-3679-4D87-B510-FFE4F804A1B9}" type="slidenum">
              <a:rPr lang="fr-FR" smtClean="0"/>
              <a:t>‹#›</a:t>
            </a:fld>
            <a:endParaRPr lang="fr-FR"/>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73986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963696D-0E15-4082-A166-F7D261EA953D}" type="datetimeFigureOut">
              <a:rPr lang="fr-FR" smtClean="0"/>
              <a:t>18/05/2022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A53BDDD-3679-4D87-B510-FFE4F804A1B9}" type="slidenum">
              <a:rPr lang="fr-FR" smtClean="0"/>
              <a:t>‹#›</a:t>
            </a:fld>
            <a:endParaRPr lang="fr-FR"/>
          </a:p>
        </p:txBody>
      </p:sp>
    </p:spTree>
    <p:extLst>
      <p:ext uri="{BB962C8B-B14F-4D97-AF65-F5344CB8AC3E}">
        <p14:creationId xmlns:p14="http://schemas.microsoft.com/office/powerpoint/2010/main" val="9602508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963696D-0E15-4082-A166-F7D261EA953D}" type="datetimeFigureOut">
              <a:rPr lang="fr-FR" smtClean="0"/>
              <a:t>18/05/2022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A53BDDD-3679-4D87-B510-FFE4F804A1B9}" type="slidenum">
              <a:rPr lang="fr-FR" smtClean="0"/>
              <a:t>‹#›</a:t>
            </a:fld>
            <a:endParaRPr lang="fr-FR"/>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509492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963696D-0E15-4082-A166-F7D261EA953D}" type="datetimeFigureOut">
              <a:rPr lang="fr-FR" smtClean="0"/>
              <a:t>18/05/2022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A53BDDD-3679-4D87-B510-FFE4F804A1B9}" type="slidenum">
              <a:rPr lang="fr-FR" smtClean="0"/>
              <a:t>‹#›</a:t>
            </a:fld>
            <a:endParaRPr lang="fr-FR"/>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503248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963696D-0E15-4082-A166-F7D261EA953D}" type="datetimeFigureOut">
              <a:rPr lang="fr-FR" smtClean="0"/>
              <a:t>18/05/2022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A53BDDD-3679-4D87-B510-FFE4F804A1B9}" type="slidenum">
              <a:rPr lang="fr-FR" smtClean="0"/>
              <a:t>‹#›</a:t>
            </a:fld>
            <a:endParaRPr lang="fr-FR"/>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400173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963696D-0E15-4082-A166-F7D261EA953D}" type="datetimeFigureOut">
              <a:rPr lang="fr-FR" smtClean="0"/>
              <a:t>18/05/2022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A53BDDD-3679-4D87-B510-FFE4F804A1B9}" type="slidenum">
              <a:rPr lang="fr-FR" smtClean="0"/>
              <a:t>‹#›</a:t>
            </a:fld>
            <a:endParaRPr lang="fr-FR"/>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04220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963696D-0E15-4082-A166-F7D261EA953D}" type="datetimeFigureOut">
              <a:rPr lang="fr-FR" smtClean="0"/>
              <a:t>18/05/2022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A53BDDD-3679-4D87-B510-FFE4F804A1B9}" type="slidenum">
              <a:rPr lang="fr-FR" smtClean="0"/>
              <a:t>‹#›</a:t>
            </a:fld>
            <a:endParaRPr lang="fr-FR"/>
          </a:p>
        </p:txBody>
      </p:sp>
    </p:spTree>
    <p:extLst>
      <p:ext uri="{BB962C8B-B14F-4D97-AF65-F5344CB8AC3E}">
        <p14:creationId xmlns:p14="http://schemas.microsoft.com/office/powerpoint/2010/main" val="119104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963696D-0E15-4082-A166-F7D261EA953D}" type="datetimeFigureOut">
              <a:rPr lang="fr-FR" smtClean="0"/>
              <a:t>18/05/2022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A53BDDD-3679-4D87-B510-FFE4F804A1B9}" type="slidenum">
              <a:rPr lang="fr-FR" smtClean="0"/>
              <a:t>‹#›</a:t>
            </a:fld>
            <a:endParaRPr lang="fr-FR"/>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608492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963696D-0E15-4082-A166-F7D261EA953D}" type="datetimeFigureOut">
              <a:rPr lang="fr-FR" smtClean="0"/>
              <a:t>18/05/2022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A53BDDD-3679-4D87-B510-FFE4F804A1B9}" type="slidenum">
              <a:rPr lang="fr-FR" smtClean="0"/>
              <a:t>‹#›</a:t>
            </a:fld>
            <a:endParaRPr lang="fr-FR"/>
          </a:p>
        </p:txBody>
      </p:sp>
    </p:spTree>
    <p:extLst>
      <p:ext uri="{BB962C8B-B14F-4D97-AF65-F5344CB8AC3E}">
        <p14:creationId xmlns:p14="http://schemas.microsoft.com/office/powerpoint/2010/main" val="40164553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963696D-0E15-4082-A166-F7D261EA953D}" type="datetimeFigureOut">
              <a:rPr lang="fr-FR" smtClean="0"/>
              <a:t>18/05/2022</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FA53BDDD-3679-4D87-B510-FFE4F804A1B9}" type="slidenum">
              <a:rPr lang="fr-FR" smtClean="0"/>
              <a:t>‹#›</a:t>
            </a:fld>
            <a:endParaRPr lang="fr-FR"/>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268024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963696D-0E15-4082-A166-F7D261EA953D}" type="datetimeFigureOut">
              <a:rPr lang="fr-FR" smtClean="0"/>
              <a:t>18/05/2022</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FA53BDDD-3679-4D87-B510-FFE4F804A1B9}" type="slidenum">
              <a:rPr lang="fr-FR" smtClean="0"/>
              <a:t>‹#›</a:t>
            </a:fld>
            <a:endParaRPr lang="fr-FR"/>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543045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63696D-0E15-4082-A166-F7D261EA953D}" type="datetimeFigureOut">
              <a:rPr lang="fr-FR" smtClean="0"/>
              <a:t>18/05/2022</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FA53BDDD-3679-4D87-B510-FFE4F804A1B9}" type="slidenum">
              <a:rPr lang="fr-FR" smtClean="0"/>
              <a:t>‹#›</a:t>
            </a:fld>
            <a:endParaRPr lang="fr-FR"/>
          </a:p>
        </p:txBody>
      </p:sp>
    </p:spTree>
    <p:extLst>
      <p:ext uri="{BB962C8B-B14F-4D97-AF65-F5344CB8AC3E}">
        <p14:creationId xmlns:p14="http://schemas.microsoft.com/office/powerpoint/2010/main" val="620268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63696D-0E15-4082-A166-F7D261EA953D}" type="datetimeFigureOut">
              <a:rPr lang="fr-FR" smtClean="0"/>
              <a:t>18/05/2022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A53BDDD-3679-4D87-B510-FFE4F804A1B9}" type="slidenum">
              <a:rPr lang="fr-FR" smtClean="0"/>
              <a:t>‹#›</a:t>
            </a:fld>
            <a:endParaRPr lang="fr-FR"/>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444280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63696D-0E15-4082-A166-F7D261EA953D}" type="datetimeFigureOut">
              <a:rPr lang="fr-FR" smtClean="0"/>
              <a:t>18/05/2022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A53BDDD-3679-4D87-B510-FFE4F804A1B9}" type="slidenum">
              <a:rPr lang="fr-FR" smtClean="0"/>
              <a:t>‹#›</a:t>
            </a:fld>
            <a:endParaRPr lang="fr-FR"/>
          </a:p>
        </p:txBody>
      </p:sp>
    </p:spTree>
    <p:extLst>
      <p:ext uri="{BB962C8B-B14F-4D97-AF65-F5344CB8AC3E}">
        <p14:creationId xmlns:p14="http://schemas.microsoft.com/office/powerpoint/2010/main" val="8316851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A963696D-0E15-4082-A166-F7D261EA953D}" type="datetimeFigureOut">
              <a:rPr lang="fr-FR" smtClean="0"/>
              <a:t>18/05/2022</a:t>
            </a:fld>
            <a:endParaRPr lang="fr-FR"/>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fr-FR"/>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FA53BDDD-3679-4D87-B510-FFE4F804A1B9}" type="slidenum">
              <a:rPr lang="fr-FR" smtClean="0"/>
              <a:t>‹#›</a:t>
            </a:fld>
            <a:endParaRPr lang="fr-FR"/>
          </a:p>
        </p:txBody>
      </p:sp>
    </p:spTree>
    <p:extLst>
      <p:ext uri="{BB962C8B-B14F-4D97-AF65-F5344CB8AC3E}">
        <p14:creationId xmlns:p14="http://schemas.microsoft.com/office/powerpoint/2010/main" val="9034439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ma"/><Relationship Id="rId1" Type="http://schemas.microsoft.com/office/2007/relationships/media" Target="../media/media1.wma"/><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ma"/><Relationship Id="rId1" Type="http://schemas.microsoft.com/office/2007/relationships/media" Target="../media/media10.wma"/><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ma"/><Relationship Id="rId1" Type="http://schemas.microsoft.com/office/2007/relationships/media" Target="../media/media11.wma"/><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ma"/><Relationship Id="rId1" Type="http://schemas.microsoft.com/office/2007/relationships/media" Target="../media/media12.wma"/><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ma"/><Relationship Id="rId1" Type="http://schemas.microsoft.com/office/2007/relationships/media" Target="../media/media13.wma"/><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ma"/><Relationship Id="rId1" Type="http://schemas.microsoft.com/office/2007/relationships/media" Target="../media/media14.wma"/><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ma"/><Relationship Id="rId1" Type="http://schemas.microsoft.com/office/2007/relationships/media" Target="../media/media15.wma"/><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ma"/><Relationship Id="rId1" Type="http://schemas.microsoft.com/office/2007/relationships/media" Target="../media/media2.wma"/><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ma"/><Relationship Id="rId1" Type="http://schemas.microsoft.com/office/2007/relationships/media" Target="../media/media3.wma"/><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ma"/><Relationship Id="rId1" Type="http://schemas.microsoft.com/office/2007/relationships/media" Target="../media/media4.wma"/><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ma"/><Relationship Id="rId1" Type="http://schemas.microsoft.com/office/2007/relationships/media" Target="../media/media5.wma"/><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ma"/><Relationship Id="rId1" Type="http://schemas.microsoft.com/office/2007/relationships/media" Target="../media/media6.wma"/><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ma"/><Relationship Id="rId1" Type="http://schemas.microsoft.com/office/2007/relationships/media" Target="../media/media7.wma"/><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ma"/><Relationship Id="rId1" Type="http://schemas.microsoft.com/office/2007/relationships/media" Target="../media/media8.wma"/><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ma"/><Relationship Id="rId1" Type="http://schemas.microsoft.com/office/2007/relationships/media" Target="../media/media9.wma"/><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r-FR" dirty="0" smtClean="0"/>
              <a:t>Cours de didactique du FLE: l’utilisation des technologies</a:t>
            </a:r>
            <a:endParaRPr lang="fr-FR" dirty="0"/>
          </a:p>
        </p:txBody>
      </p:sp>
      <p:sp>
        <p:nvSpPr>
          <p:cNvPr id="3" name="Subtitle 2"/>
          <p:cNvSpPr>
            <a:spLocks noGrp="1"/>
          </p:cNvSpPr>
          <p:nvPr>
            <p:ph type="subTitle" idx="1"/>
          </p:nvPr>
        </p:nvSpPr>
        <p:spPr>
          <a:xfrm>
            <a:off x="2692398" y="3657596"/>
            <a:ext cx="6815669" cy="1610439"/>
          </a:xfrm>
        </p:spPr>
        <p:txBody>
          <a:bodyPr>
            <a:normAutofit fontScale="77500" lnSpcReduction="20000"/>
          </a:bodyPr>
          <a:lstStyle/>
          <a:p>
            <a:endParaRPr lang="fr-FR" dirty="0" smtClean="0"/>
          </a:p>
          <a:p>
            <a:r>
              <a:rPr lang="fr-FR" dirty="0" smtClean="0"/>
              <a:t>Dr. Achab Djamila</a:t>
            </a:r>
          </a:p>
          <a:p>
            <a:r>
              <a:rPr lang="fr-FR" dirty="0" smtClean="0"/>
              <a:t>Département des langues étrangères</a:t>
            </a:r>
          </a:p>
          <a:p>
            <a:r>
              <a:rPr lang="fr-FR" dirty="0" smtClean="0"/>
              <a:t>Section de français</a:t>
            </a:r>
          </a:p>
          <a:p>
            <a:r>
              <a:rPr lang="fr-FR" dirty="0" smtClean="0"/>
              <a:t>ENS Oran, AMMOUR Ahmed</a:t>
            </a:r>
            <a:endParaRPr lang="fr-FR"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6053958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42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2831"/>
            <a:ext cx="10515600" cy="586853"/>
          </a:xfrm>
        </p:spPr>
        <p:txBody>
          <a:bodyPr>
            <a:normAutofit fontScale="90000"/>
          </a:bodyPr>
          <a:lstStyle/>
          <a:p>
            <a:pPr algn="ctr"/>
            <a:r>
              <a:rPr lang="fr-FR" dirty="0" smtClean="0">
                <a:latin typeface="Times New Roman" panose="02020603050405020304" pitchFamily="18" charset="0"/>
                <a:cs typeface="Times New Roman" panose="02020603050405020304" pitchFamily="18" charset="0"/>
              </a:rPr>
              <a:t>Le multimédia et ses atouts</a:t>
            </a:r>
            <a:endParaRPr lang="fr-FR"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838200" y="791570"/>
            <a:ext cx="10515600" cy="6080078"/>
          </a:xfrm>
        </p:spPr>
        <p:txBody>
          <a:bodyPr/>
          <a:lstStyle/>
          <a:p>
            <a:pPr marL="0" indent="0" algn="just">
              <a:buNone/>
            </a:pPr>
            <a:r>
              <a:rPr lang="fr-FR" sz="3200" dirty="0" smtClean="0">
                <a:latin typeface="Times New Roman" panose="02020603050405020304" pitchFamily="18" charset="0"/>
                <a:cs typeface="Times New Roman" panose="02020603050405020304" pitchFamily="18" charset="0"/>
              </a:rPr>
              <a:t>« </a:t>
            </a:r>
            <a:r>
              <a:rPr lang="fr-FR" sz="3600" i="1" dirty="0" smtClean="0">
                <a:latin typeface="Times New Roman" panose="02020603050405020304" pitchFamily="18" charset="0"/>
                <a:cs typeface="Times New Roman" panose="02020603050405020304" pitchFamily="18" charset="0"/>
              </a:rPr>
              <a:t>En </a:t>
            </a:r>
            <a:r>
              <a:rPr lang="fr-FR" sz="3600" i="1" dirty="0">
                <a:latin typeface="Times New Roman" panose="02020603050405020304" pitchFamily="18" charset="0"/>
                <a:cs typeface="Times New Roman" panose="02020603050405020304" pitchFamily="18" charset="0"/>
              </a:rPr>
              <a:t>fonction de leurs caractéristiques propres, les divers outils technologiques ont tous leur contribution à apporter à l’apprentissage des langues. Deux grands obstacles restent à vaincre, la tentation de croire qu’ils peuvent tout faire (ou son contraire, par réaction) et le coût des plus performants d’entre eux. </a:t>
            </a:r>
            <a:endParaRPr lang="fr-FR" sz="3600" i="1" dirty="0" smtClean="0">
              <a:latin typeface="Times New Roman" panose="02020603050405020304" pitchFamily="18" charset="0"/>
              <a:cs typeface="Times New Roman" panose="02020603050405020304" pitchFamily="18" charset="0"/>
            </a:endParaRPr>
          </a:p>
          <a:p>
            <a:pPr marL="0" indent="0" algn="just">
              <a:buNone/>
            </a:pPr>
            <a:r>
              <a:rPr lang="fr-FR" sz="3600" i="1" dirty="0" smtClean="0">
                <a:latin typeface="Times New Roman" panose="02020603050405020304" pitchFamily="18" charset="0"/>
                <a:cs typeface="Times New Roman" panose="02020603050405020304" pitchFamily="18" charset="0"/>
              </a:rPr>
              <a:t>Quand </a:t>
            </a:r>
            <a:r>
              <a:rPr lang="fr-FR" sz="3600" i="1" dirty="0">
                <a:latin typeface="Times New Roman" panose="02020603050405020304" pitchFamily="18" charset="0"/>
                <a:cs typeface="Times New Roman" panose="02020603050405020304" pitchFamily="18" charset="0"/>
              </a:rPr>
              <a:t>on sait le temps qu’exige la mise au point des tâches d’EAO, on ne peut que souhaiter que la réflexion didactique précédera toujours l’application </a:t>
            </a:r>
            <a:r>
              <a:rPr lang="fr-FR" sz="3600" i="1" dirty="0" smtClean="0">
                <a:latin typeface="Times New Roman" panose="02020603050405020304" pitchFamily="18" charset="0"/>
                <a:cs typeface="Times New Roman" panose="02020603050405020304" pitchFamily="18" charset="0"/>
              </a:rPr>
              <a:t>pédagogique </a:t>
            </a:r>
            <a:r>
              <a:rPr lang="fr-FR" sz="3600" dirty="0" smtClean="0">
                <a:latin typeface="Times New Roman" panose="02020603050405020304" pitchFamily="18" charset="0"/>
                <a:cs typeface="Times New Roman" panose="02020603050405020304" pitchFamily="18" charset="0"/>
              </a:rPr>
              <a:t>». </a:t>
            </a:r>
            <a:r>
              <a:rPr lang="fr-FR" sz="3600" dirty="0">
                <a:latin typeface="Times New Roman" panose="02020603050405020304" pitchFamily="18" charset="0"/>
                <a:cs typeface="Times New Roman" panose="02020603050405020304" pitchFamily="18" charset="0"/>
              </a:rPr>
              <a:t>(BRODIN et NARCY 1991: 12)</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9300632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31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218364"/>
            <a:ext cx="10748749" cy="6639636"/>
          </a:xfrm>
        </p:spPr>
        <p:txBody>
          <a:bodyPr>
            <a:normAutofit/>
          </a:bodyPr>
          <a:lstStyle/>
          <a:p>
            <a:pPr marL="0" indent="0">
              <a:buNone/>
            </a:pPr>
            <a:r>
              <a:rPr lang="fr-FR" dirty="0">
                <a:latin typeface="Times New Roman" panose="02020603050405020304" pitchFamily="18" charset="0"/>
                <a:cs typeface="Times New Roman" panose="02020603050405020304" pitchFamily="18" charset="0"/>
              </a:rPr>
              <a:t>Nombreux sont les arguments développés en faveur de l’utilisation de l’informatique pour </a:t>
            </a:r>
            <a:r>
              <a:rPr lang="fr-FR" dirty="0" smtClean="0">
                <a:latin typeface="Times New Roman" panose="02020603050405020304" pitchFamily="18" charset="0"/>
                <a:cs typeface="Times New Roman" panose="02020603050405020304" pitchFamily="18" charset="0"/>
              </a:rPr>
              <a:t>l’apprentissage,</a:t>
            </a:r>
          </a:p>
          <a:p>
            <a:pPr marL="0" indent="0">
              <a:buNone/>
            </a:pPr>
            <a:r>
              <a:rPr lang="fr-FR" dirty="0" smtClean="0">
                <a:latin typeface="Times New Roman" panose="02020603050405020304" pitchFamily="18" charset="0"/>
                <a:cs typeface="Times New Roman" panose="02020603050405020304" pitchFamily="18" charset="0"/>
              </a:rPr>
              <a:t>Quelques avantages pour l’enseignant:</a:t>
            </a:r>
          </a:p>
          <a:p>
            <a:pPr algn="just"/>
            <a:r>
              <a:rPr lang="fr-FR" dirty="0" smtClean="0">
                <a:latin typeface="Times New Roman" panose="02020603050405020304" pitchFamily="18" charset="0"/>
                <a:cs typeface="Times New Roman" panose="02020603050405020304" pitchFamily="18" charset="0"/>
              </a:rPr>
              <a:t>L’ordinateur </a:t>
            </a:r>
            <a:r>
              <a:rPr lang="fr-FR" dirty="0">
                <a:latin typeface="Times New Roman" panose="02020603050405020304" pitchFamily="18" charset="0"/>
                <a:cs typeface="Times New Roman" panose="02020603050405020304" pitchFamily="18" charset="0"/>
              </a:rPr>
              <a:t>est un outil de création d’activités. </a:t>
            </a:r>
            <a:endParaRPr lang="fr-FR" dirty="0" smtClean="0">
              <a:latin typeface="Times New Roman" panose="02020603050405020304" pitchFamily="18" charset="0"/>
              <a:cs typeface="Times New Roman" panose="02020603050405020304" pitchFamily="18" charset="0"/>
            </a:endParaRPr>
          </a:p>
          <a:p>
            <a:pPr algn="just"/>
            <a:r>
              <a:rPr lang="fr-FR" dirty="0" smtClean="0">
                <a:latin typeface="Times New Roman" panose="02020603050405020304" pitchFamily="18" charset="0"/>
                <a:cs typeface="Times New Roman" panose="02020603050405020304" pitchFamily="18" charset="0"/>
              </a:rPr>
              <a:t>Il </a:t>
            </a:r>
            <a:r>
              <a:rPr lang="fr-FR" dirty="0">
                <a:latin typeface="Times New Roman" panose="02020603050405020304" pitchFamily="18" charset="0"/>
                <a:cs typeface="Times New Roman" panose="02020603050405020304" pitchFamily="18" charset="0"/>
              </a:rPr>
              <a:t>permet à l’enseignant de se concentrer sur l’aspect créatif de son enseignement. </a:t>
            </a:r>
            <a:endParaRPr lang="fr-FR" dirty="0" smtClean="0">
              <a:latin typeface="Times New Roman" panose="02020603050405020304" pitchFamily="18" charset="0"/>
              <a:cs typeface="Times New Roman" panose="02020603050405020304" pitchFamily="18" charset="0"/>
            </a:endParaRPr>
          </a:p>
          <a:p>
            <a:pPr algn="just"/>
            <a:r>
              <a:rPr lang="fr-FR" dirty="0" smtClean="0">
                <a:latin typeface="Times New Roman" panose="02020603050405020304" pitchFamily="18" charset="0"/>
                <a:cs typeface="Times New Roman" panose="02020603050405020304" pitchFamily="18" charset="0"/>
              </a:rPr>
              <a:t>Il </a:t>
            </a:r>
            <a:r>
              <a:rPr lang="fr-FR" dirty="0">
                <a:latin typeface="Times New Roman" panose="02020603050405020304" pitchFamily="18" charset="0"/>
                <a:cs typeface="Times New Roman" panose="02020603050405020304" pitchFamily="18" charset="0"/>
              </a:rPr>
              <a:t>lui confère un nouveau rôle dans la classe, dans la mesure où l’enseignant n’est plus le seul détenteur du savoir</a:t>
            </a:r>
            <a:r>
              <a:rPr lang="fr-FR" dirty="0" smtClean="0">
                <a:latin typeface="Times New Roman" panose="02020603050405020304" pitchFamily="18" charset="0"/>
                <a:cs typeface="Times New Roman" panose="02020603050405020304" pitchFamily="18" charset="0"/>
              </a:rPr>
              <a:t>.</a:t>
            </a:r>
          </a:p>
          <a:p>
            <a:pPr algn="just"/>
            <a:r>
              <a:rPr lang="fr-FR" dirty="0" smtClean="0">
                <a:latin typeface="Times New Roman" panose="02020603050405020304" pitchFamily="18" charset="0"/>
                <a:cs typeface="Times New Roman" panose="02020603050405020304" pitchFamily="18" charset="0"/>
              </a:rPr>
              <a:t>Il </a:t>
            </a:r>
            <a:r>
              <a:rPr lang="fr-FR" dirty="0">
                <a:latin typeface="Times New Roman" panose="02020603050405020304" pitchFamily="18" charset="0"/>
                <a:cs typeface="Times New Roman" panose="02020603050405020304" pitchFamily="18" charset="0"/>
              </a:rPr>
              <a:t>l’incite à remettre en question sa pédagogie. </a:t>
            </a:r>
            <a:endParaRPr lang="fr-FR" dirty="0" smtClean="0">
              <a:latin typeface="Times New Roman" panose="02020603050405020304" pitchFamily="18" charset="0"/>
              <a:cs typeface="Times New Roman" panose="02020603050405020304" pitchFamily="18" charset="0"/>
            </a:endParaRPr>
          </a:p>
          <a:p>
            <a:pPr algn="just"/>
            <a:r>
              <a:rPr lang="fr-FR" dirty="0" smtClean="0">
                <a:latin typeface="Times New Roman" panose="02020603050405020304" pitchFamily="18" charset="0"/>
                <a:cs typeface="Times New Roman" panose="02020603050405020304" pitchFamily="18" charset="0"/>
              </a:rPr>
              <a:t>Il </a:t>
            </a:r>
            <a:r>
              <a:rPr lang="fr-FR" dirty="0">
                <a:latin typeface="Times New Roman" panose="02020603050405020304" pitchFamily="18" charset="0"/>
                <a:cs typeface="Times New Roman" panose="02020603050405020304" pitchFamily="18" charset="0"/>
              </a:rPr>
              <a:t>demande de sa part un approfondissement de sa réflexion dans la didactique de sa discipline. </a:t>
            </a:r>
            <a:endParaRPr lang="fr-FR" dirty="0" smtClean="0">
              <a:latin typeface="Times New Roman" panose="02020603050405020304" pitchFamily="18" charset="0"/>
              <a:cs typeface="Times New Roman" panose="02020603050405020304" pitchFamily="18" charset="0"/>
            </a:endParaRPr>
          </a:p>
          <a:p>
            <a:pPr algn="just"/>
            <a:r>
              <a:rPr lang="fr-FR" dirty="0" smtClean="0">
                <a:latin typeface="Times New Roman" panose="02020603050405020304" pitchFamily="18" charset="0"/>
                <a:cs typeface="Times New Roman" panose="02020603050405020304" pitchFamily="18" charset="0"/>
              </a:rPr>
              <a:t>Il </a:t>
            </a:r>
            <a:r>
              <a:rPr lang="fr-FR" dirty="0">
                <a:latin typeface="Times New Roman" panose="02020603050405020304" pitchFamily="18" charset="0"/>
                <a:cs typeface="Times New Roman" panose="02020603050405020304" pitchFamily="18" charset="0"/>
              </a:rPr>
              <a:t>lui permet de se décharger des tâches les plus répétitives habituellement conduites en classe. </a:t>
            </a:r>
            <a:endParaRPr lang="fr-FR" dirty="0" smtClean="0">
              <a:latin typeface="Times New Roman" panose="02020603050405020304" pitchFamily="18" charset="0"/>
              <a:cs typeface="Times New Roman" panose="02020603050405020304" pitchFamily="18" charset="0"/>
            </a:endParaRPr>
          </a:p>
          <a:p>
            <a:pPr algn="just"/>
            <a:r>
              <a:rPr lang="fr-FR" dirty="0" smtClean="0">
                <a:latin typeface="Times New Roman" panose="02020603050405020304" pitchFamily="18" charset="0"/>
                <a:cs typeface="Times New Roman" panose="02020603050405020304" pitchFamily="18" charset="0"/>
              </a:rPr>
              <a:t>Il </a:t>
            </a:r>
            <a:r>
              <a:rPr lang="fr-FR" dirty="0">
                <a:latin typeface="Times New Roman" panose="02020603050405020304" pitchFamily="18" charset="0"/>
                <a:cs typeface="Times New Roman" panose="02020603050405020304" pitchFamily="18" charset="0"/>
              </a:rPr>
              <a:t>favorise une présentation variée et attractive des informations</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3172074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600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86603"/>
            <a:ext cx="10515600" cy="5991368"/>
          </a:xfrm>
        </p:spPr>
        <p:txBody>
          <a:bodyPr>
            <a:normAutofit/>
          </a:bodyPr>
          <a:lstStyle/>
          <a:p>
            <a:pPr marL="0" indent="0">
              <a:buNone/>
            </a:pPr>
            <a:r>
              <a:rPr lang="fr-FR" dirty="0" smtClean="0">
                <a:latin typeface="Times New Roman" panose="02020603050405020304" pitchFamily="18" charset="0"/>
                <a:cs typeface="Times New Roman" panose="02020603050405020304" pitchFamily="18" charset="0"/>
              </a:rPr>
              <a:t>Quelques avantages pour l’apprenant:</a:t>
            </a:r>
          </a:p>
          <a:p>
            <a:r>
              <a:rPr lang="fr-FR" dirty="0" smtClean="0">
                <a:latin typeface="Times New Roman" panose="02020603050405020304" pitchFamily="18" charset="0"/>
                <a:cs typeface="Times New Roman" panose="02020603050405020304" pitchFamily="18" charset="0"/>
              </a:rPr>
              <a:t>L’ordinateur </a:t>
            </a:r>
            <a:r>
              <a:rPr lang="fr-FR" dirty="0">
                <a:latin typeface="Times New Roman" panose="02020603050405020304" pitchFamily="18" charset="0"/>
                <a:cs typeface="Times New Roman" panose="02020603050405020304" pitchFamily="18" charset="0"/>
              </a:rPr>
              <a:t>est un facteur dynamisant de l’apprentissage (aspect ludique, </a:t>
            </a:r>
            <a:r>
              <a:rPr lang="fr-FR" dirty="0" smtClean="0">
                <a:latin typeface="Times New Roman" panose="02020603050405020304" pitchFamily="18" charset="0"/>
                <a:cs typeface="Times New Roman" panose="02020603050405020304" pitchFamily="18" charset="0"/>
              </a:rPr>
              <a:t>interactivité, compétition</a:t>
            </a:r>
            <a:r>
              <a:rPr lang="fr-FR" dirty="0">
                <a:latin typeface="Times New Roman" panose="02020603050405020304" pitchFamily="18" charset="0"/>
                <a:cs typeface="Times New Roman" panose="02020603050405020304" pitchFamily="18" charset="0"/>
              </a:rPr>
              <a:t>).</a:t>
            </a:r>
          </a:p>
          <a:p>
            <a:r>
              <a:rPr lang="fr-FR" dirty="0" smtClean="0">
                <a:latin typeface="Times New Roman" panose="02020603050405020304" pitchFamily="18" charset="0"/>
                <a:cs typeface="Times New Roman" panose="02020603050405020304" pitchFamily="18" charset="0"/>
              </a:rPr>
              <a:t>Il </a:t>
            </a:r>
            <a:r>
              <a:rPr lang="fr-FR" dirty="0">
                <a:latin typeface="Times New Roman" panose="02020603050405020304" pitchFamily="18" charset="0"/>
                <a:cs typeface="Times New Roman" panose="02020603050405020304" pitchFamily="18" charset="0"/>
              </a:rPr>
              <a:t>favorise l’individualisation des rythmes et des contenus.</a:t>
            </a:r>
          </a:p>
          <a:p>
            <a:r>
              <a:rPr lang="fr-FR" dirty="0" smtClean="0">
                <a:latin typeface="Times New Roman" panose="02020603050405020304" pitchFamily="18" charset="0"/>
                <a:cs typeface="Times New Roman" panose="02020603050405020304" pitchFamily="18" charset="0"/>
              </a:rPr>
              <a:t>En </a:t>
            </a:r>
            <a:r>
              <a:rPr lang="fr-FR" dirty="0">
                <a:latin typeface="Times New Roman" panose="02020603050405020304" pitchFamily="18" charset="0"/>
                <a:cs typeface="Times New Roman" panose="02020603050405020304" pitchFamily="18" charset="0"/>
              </a:rPr>
              <a:t>accordant un libre accès à la connaissance, il favorise </a:t>
            </a:r>
            <a:r>
              <a:rPr lang="fr-FR" dirty="0" smtClean="0">
                <a:latin typeface="Times New Roman" panose="02020603050405020304" pitchFamily="18" charset="0"/>
                <a:cs typeface="Times New Roman" panose="02020603050405020304" pitchFamily="18" charset="0"/>
              </a:rPr>
              <a:t>le contact avec la réalité étrangère.</a:t>
            </a:r>
            <a:endParaRPr lang="fr-FR" dirty="0">
              <a:latin typeface="Times New Roman" panose="02020603050405020304" pitchFamily="18" charset="0"/>
              <a:cs typeface="Times New Roman" panose="02020603050405020304" pitchFamily="18" charset="0"/>
            </a:endParaRPr>
          </a:p>
          <a:p>
            <a:r>
              <a:rPr lang="fr-FR" dirty="0" smtClean="0">
                <a:latin typeface="Times New Roman" panose="02020603050405020304" pitchFamily="18" charset="0"/>
                <a:cs typeface="Times New Roman" panose="02020603050405020304" pitchFamily="18" charset="0"/>
              </a:rPr>
              <a:t>Il </a:t>
            </a:r>
            <a:r>
              <a:rPr lang="fr-FR" dirty="0">
                <a:latin typeface="Times New Roman" panose="02020603050405020304" pitchFamily="18" charset="0"/>
                <a:cs typeface="Times New Roman" panose="02020603050405020304" pitchFamily="18" charset="0"/>
              </a:rPr>
              <a:t>renforce la motivation des apprenants.</a:t>
            </a:r>
          </a:p>
          <a:p>
            <a:r>
              <a:rPr lang="fr-FR" dirty="0" smtClean="0">
                <a:latin typeface="Times New Roman" panose="02020603050405020304" pitchFamily="18" charset="0"/>
                <a:cs typeface="Times New Roman" panose="02020603050405020304" pitchFamily="18" charset="0"/>
              </a:rPr>
              <a:t>Il </a:t>
            </a:r>
            <a:r>
              <a:rPr lang="fr-FR" dirty="0">
                <a:latin typeface="Times New Roman" panose="02020603050405020304" pitchFamily="18" charset="0"/>
                <a:cs typeface="Times New Roman" panose="02020603050405020304" pitchFamily="18" charset="0"/>
              </a:rPr>
              <a:t>apporte une aide significative au développement de l’autonomie.</a:t>
            </a:r>
          </a:p>
          <a:p>
            <a:r>
              <a:rPr lang="fr-FR" dirty="0" smtClean="0">
                <a:latin typeface="Times New Roman" panose="02020603050405020304" pitchFamily="18" charset="0"/>
                <a:cs typeface="Times New Roman" panose="02020603050405020304" pitchFamily="18" charset="0"/>
              </a:rPr>
              <a:t>Il </a:t>
            </a:r>
            <a:r>
              <a:rPr lang="fr-FR" dirty="0">
                <a:latin typeface="Times New Roman" panose="02020603050405020304" pitchFamily="18" charset="0"/>
                <a:cs typeface="Times New Roman" panose="02020603050405020304" pitchFamily="18" charset="0"/>
              </a:rPr>
              <a:t>établit de nouveaux types de communication réclamant de l’apprenant une plus </a:t>
            </a:r>
            <a:r>
              <a:rPr lang="fr-FR" dirty="0" smtClean="0">
                <a:latin typeface="Times New Roman" panose="02020603050405020304" pitchFamily="18" charset="0"/>
                <a:cs typeface="Times New Roman" panose="02020603050405020304" pitchFamily="18" charset="0"/>
              </a:rPr>
              <a:t>grande activité</a:t>
            </a:r>
            <a:r>
              <a:rPr lang="fr-FR" dirty="0">
                <a:latin typeface="Times New Roman" panose="02020603050405020304" pitchFamily="18" charset="0"/>
                <a:cs typeface="Times New Roman" panose="02020603050405020304" pitchFamily="18" charset="0"/>
              </a:rPr>
              <a:t>.</a:t>
            </a:r>
          </a:p>
          <a:p>
            <a:r>
              <a:rPr lang="fr-FR" dirty="0" smtClean="0">
                <a:latin typeface="Times New Roman" panose="02020603050405020304" pitchFamily="18" charset="0"/>
                <a:cs typeface="Times New Roman" panose="02020603050405020304" pitchFamily="18" charset="0"/>
              </a:rPr>
              <a:t>Il </a:t>
            </a:r>
            <a:r>
              <a:rPr lang="fr-FR" dirty="0">
                <a:latin typeface="Times New Roman" panose="02020603050405020304" pitchFamily="18" charset="0"/>
                <a:cs typeface="Times New Roman" panose="02020603050405020304" pitchFamily="18" charset="0"/>
              </a:rPr>
              <a:t>propose à l’apprenant des aides différenciées et lui permet de développer ses </a:t>
            </a:r>
            <a:r>
              <a:rPr lang="fr-FR" dirty="0" smtClean="0">
                <a:latin typeface="Times New Roman" panose="02020603050405020304" pitchFamily="18" charset="0"/>
                <a:cs typeface="Times New Roman" panose="02020603050405020304" pitchFamily="18" charset="0"/>
              </a:rPr>
              <a:t>propres stratégies </a:t>
            </a:r>
            <a:r>
              <a:rPr lang="fr-FR" dirty="0">
                <a:latin typeface="Times New Roman" panose="02020603050405020304" pitchFamily="18" charset="0"/>
                <a:cs typeface="Times New Roman" panose="02020603050405020304" pitchFamily="18" charset="0"/>
              </a:rPr>
              <a:t>d’apprentissage.</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8476993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102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412797"/>
          </a:xfrm>
        </p:spPr>
        <p:txBody>
          <a:bodyPr>
            <a:normAutofit fontScale="90000"/>
          </a:bodyPr>
          <a:lstStyle/>
          <a:p>
            <a:r>
              <a:rPr lang="fr-FR" dirty="0" smtClean="0">
                <a:latin typeface="Times New Roman" panose="02020603050405020304" pitchFamily="18" charset="0"/>
                <a:cs typeface="Times New Roman" panose="02020603050405020304" pitchFamily="18" charset="0"/>
              </a:rPr>
              <a:t>Réticences ou limites</a:t>
            </a:r>
            <a:endParaRPr lang="fr-FR"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838200" y="941696"/>
            <a:ext cx="10515600" cy="5663820"/>
          </a:xfrm>
        </p:spPr>
        <p:txBody>
          <a:bodyPr>
            <a:normAutofit fontScale="92500"/>
          </a:bodyPr>
          <a:lstStyle/>
          <a:p>
            <a:pPr marL="0" indent="0" algn="just">
              <a:buNone/>
            </a:pPr>
            <a:r>
              <a:rPr lang="fr-FR" sz="3200" dirty="0">
                <a:latin typeface="Times New Roman" panose="02020603050405020304" pitchFamily="18" charset="0"/>
                <a:cs typeface="Times New Roman" panose="02020603050405020304" pitchFamily="18" charset="0"/>
              </a:rPr>
              <a:t>Il est, bien sûr, fondé de se poser la question de savoir si tous ces avantages se retrouvent toujours conjugués dans les multimédia de langue</a:t>
            </a:r>
            <a:r>
              <a:rPr lang="fr-FR" sz="3200" dirty="0" smtClean="0">
                <a:latin typeface="Times New Roman" panose="02020603050405020304" pitchFamily="18" charset="0"/>
                <a:cs typeface="Times New Roman" panose="02020603050405020304" pitchFamily="18" charset="0"/>
              </a:rPr>
              <a:t>. Des enquêtes ont montré le doute sur deux de ces avantages:</a:t>
            </a:r>
          </a:p>
          <a:p>
            <a:pPr marL="514350" indent="-514350" algn="just">
              <a:buAutoNum type="arabicPeriod"/>
            </a:pPr>
            <a:r>
              <a:rPr lang="fr-FR" sz="3200" dirty="0" smtClean="0">
                <a:latin typeface="Times New Roman" panose="02020603050405020304" pitchFamily="18" charset="0"/>
                <a:cs typeface="Times New Roman" panose="02020603050405020304" pitchFamily="18" charset="0"/>
              </a:rPr>
              <a:t>L’élément </a:t>
            </a:r>
            <a:r>
              <a:rPr lang="fr-FR" sz="3200" dirty="0">
                <a:latin typeface="Times New Roman" panose="02020603050405020304" pitchFamily="18" charset="0"/>
                <a:cs typeface="Times New Roman" panose="02020603050405020304" pitchFamily="18" charset="0"/>
              </a:rPr>
              <a:t>ludique ne semble pas aussi évident dans les faits qu’on pourrait l’espérer. Il dépend étroitement, d’une part, du degré de maîtrise de l’ordinateur par l’apprenant (compétence technique). D’autre part, l’enquête met en garde contre l’effet distracteur qui peut résulter de cet aspect </a:t>
            </a:r>
            <a:r>
              <a:rPr lang="fr-FR" sz="3200" dirty="0" smtClean="0">
                <a:latin typeface="Times New Roman" panose="02020603050405020304" pitchFamily="18" charset="0"/>
                <a:cs typeface="Times New Roman" panose="02020603050405020304" pitchFamily="18" charset="0"/>
              </a:rPr>
              <a:t>ludique,</a:t>
            </a:r>
          </a:p>
          <a:p>
            <a:pPr marL="514350" indent="-514350" algn="just">
              <a:buAutoNum type="arabicPeriod"/>
            </a:pPr>
            <a:r>
              <a:rPr lang="fr-FR" sz="3200" dirty="0" smtClean="0">
                <a:latin typeface="Times New Roman" panose="02020603050405020304" pitchFamily="18" charset="0"/>
                <a:cs typeface="Times New Roman" panose="02020603050405020304" pitchFamily="18" charset="0"/>
              </a:rPr>
              <a:t>La </a:t>
            </a:r>
            <a:r>
              <a:rPr lang="fr-FR" sz="3200" dirty="0">
                <a:latin typeface="Times New Roman" panose="02020603050405020304" pitchFamily="18" charset="0"/>
                <a:cs typeface="Times New Roman" panose="02020603050405020304" pitchFamily="18" charset="0"/>
              </a:rPr>
              <a:t>capacité de l’ordinateur à induire, de façon systématique, autonomie et acquisition est également </a:t>
            </a:r>
            <a:r>
              <a:rPr lang="fr-FR" sz="3200" dirty="0" smtClean="0">
                <a:latin typeface="Times New Roman" panose="02020603050405020304" pitchFamily="18" charset="0"/>
                <a:cs typeface="Times New Roman" panose="02020603050405020304" pitchFamily="18" charset="0"/>
              </a:rPr>
              <a:t>remise </a:t>
            </a:r>
            <a:r>
              <a:rPr lang="fr-FR" sz="3200" dirty="0">
                <a:latin typeface="Times New Roman" panose="02020603050405020304" pitchFamily="18" charset="0"/>
                <a:cs typeface="Times New Roman" panose="02020603050405020304" pitchFamily="18" charset="0"/>
              </a:rPr>
              <a:t>en </a:t>
            </a:r>
            <a:r>
              <a:rPr lang="fr-FR" sz="3200" dirty="0" smtClean="0">
                <a:latin typeface="Times New Roman" panose="02020603050405020304" pitchFamily="18" charset="0"/>
                <a:cs typeface="Times New Roman" panose="02020603050405020304" pitchFamily="18" charset="0"/>
              </a:rPr>
              <a:t>question.</a:t>
            </a:r>
          </a:p>
          <a:p>
            <a:pPr marL="0" indent="0" algn="just">
              <a:buNone/>
            </a:pPr>
            <a:endParaRPr lang="fr-FR" dirty="0">
              <a:latin typeface="Times New Roman" panose="02020603050405020304" pitchFamily="18" charset="0"/>
              <a:cs typeface="Times New Roman" panose="02020603050405020304" pitchFamily="18" charset="0"/>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8306170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61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354842"/>
            <a:ext cx="10515600" cy="6305265"/>
          </a:xfrm>
        </p:spPr>
        <p:txBody>
          <a:bodyPr>
            <a:normAutofit fontScale="92500" lnSpcReduction="10000"/>
          </a:bodyPr>
          <a:lstStyle/>
          <a:p>
            <a:pPr marL="0" indent="0" algn="just">
              <a:buNone/>
            </a:pPr>
            <a:r>
              <a:rPr lang="fr-FR" dirty="0" smtClean="0"/>
              <a:t> </a:t>
            </a:r>
            <a:r>
              <a:rPr lang="fr-FR" sz="3200" dirty="0" smtClean="0">
                <a:latin typeface="Times New Roman" panose="02020603050405020304" pitchFamily="18" charset="0"/>
                <a:cs typeface="Times New Roman" panose="02020603050405020304" pitchFamily="18" charset="0"/>
              </a:rPr>
              <a:t>Outre ces réticences purement didactiques, la psychologie des enseignants a également joué un rôle, en effet, certains enseignants se voient supérieurs aux machines en termes d’efficacité et veulent garder le contrôle du processus d’enseignement/ apprentissage.</a:t>
            </a:r>
          </a:p>
          <a:p>
            <a:pPr marL="0" indent="0" algn="just">
              <a:buNone/>
            </a:pPr>
            <a:r>
              <a:rPr lang="fr-FR" sz="3200" dirty="0" smtClean="0">
                <a:latin typeface="Times New Roman" panose="02020603050405020304" pitchFamily="18" charset="0"/>
                <a:cs typeface="Times New Roman" panose="02020603050405020304" pitchFamily="18" charset="0"/>
              </a:rPr>
              <a:t>D’autres postures sont souvent combinées:</a:t>
            </a:r>
          </a:p>
          <a:p>
            <a:pPr algn="just"/>
            <a:r>
              <a:rPr lang="fr-FR" sz="3200" dirty="0" smtClean="0">
                <a:latin typeface="Times New Roman" panose="02020603050405020304" pitchFamily="18" charset="0"/>
                <a:cs typeface="Times New Roman" panose="02020603050405020304" pitchFamily="18" charset="0"/>
              </a:rPr>
              <a:t>Les obstacles techniques: le manque de connaissances des enseignants et des apprenants sur l’outil, le manque voir l’absence des outils multimédia,</a:t>
            </a:r>
          </a:p>
          <a:p>
            <a:pPr algn="just"/>
            <a:r>
              <a:rPr lang="fr-FR" sz="3200" dirty="0" smtClean="0">
                <a:latin typeface="Times New Roman" panose="02020603050405020304" pitchFamily="18" charset="0"/>
                <a:cs typeface="Times New Roman" panose="02020603050405020304" pitchFamily="18" charset="0"/>
              </a:rPr>
              <a:t>Le temps considérable à consacrer à l’élaboration d’une séquence à l’aide du multimédia,</a:t>
            </a:r>
          </a:p>
          <a:p>
            <a:pPr algn="just"/>
            <a:r>
              <a:rPr lang="fr-FR" sz="3200" dirty="0" smtClean="0">
                <a:latin typeface="Times New Roman" panose="02020603050405020304" pitchFamily="18" charset="0"/>
                <a:cs typeface="Times New Roman" panose="02020603050405020304" pitchFamily="18" charset="0"/>
              </a:rPr>
              <a:t>Enfin, la masse d’informations grâce au multimédia et Internet est en elle-même un problème car il faut savoir la traiter, l’organiser sous peine d’être noyé dans cette surcharge cognitive. </a:t>
            </a:r>
          </a:p>
          <a:p>
            <a:endParaRPr lang="fr-FR"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2706611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353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13048"/>
          </a:xfrm>
        </p:spPr>
        <p:txBody>
          <a:bodyPr>
            <a:normAutofit fontScale="90000"/>
          </a:bodyPr>
          <a:lstStyle/>
          <a:p>
            <a:r>
              <a:rPr lang="fr-FR" dirty="0" smtClean="0"/>
              <a:t>Activités: questions de lecture</a:t>
            </a:r>
            <a:endParaRPr lang="fr-FR" dirty="0"/>
          </a:p>
        </p:txBody>
      </p:sp>
      <p:sp>
        <p:nvSpPr>
          <p:cNvPr id="3" name="Content Placeholder 2"/>
          <p:cNvSpPr>
            <a:spLocks noGrp="1"/>
          </p:cNvSpPr>
          <p:nvPr>
            <p:ph idx="1"/>
          </p:nvPr>
        </p:nvSpPr>
        <p:spPr>
          <a:xfrm>
            <a:off x="838200" y="1255594"/>
            <a:ext cx="10515600" cy="5418161"/>
          </a:xfrm>
        </p:spPr>
        <p:txBody>
          <a:bodyPr/>
          <a:lstStyle/>
          <a:p>
            <a:pPr marL="514350" indent="-514350">
              <a:buAutoNum type="arabicPeriod"/>
            </a:pPr>
            <a:r>
              <a:rPr lang="fr-FR" dirty="0" smtClean="0"/>
              <a:t>Quelle place pour l’enseignant et pour l’élève dans le cadre d’un enseignement qui intègre le multimédia?</a:t>
            </a:r>
          </a:p>
          <a:p>
            <a:pPr marL="514350" indent="-514350">
              <a:buAutoNum type="arabicPeriod"/>
            </a:pPr>
            <a:r>
              <a:rPr lang="fr-FR" dirty="0" smtClean="0"/>
              <a:t>Imaginer une séquence communicative prenant en compte les outils technologiques, justifiez leur utilisation.</a:t>
            </a:r>
          </a:p>
          <a:p>
            <a:pPr marL="514350" indent="-514350">
              <a:buAutoNum type="arabicPeriod"/>
            </a:pPr>
            <a:r>
              <a:rPr lang="fr-FR" dirty="0" smtClean="0"/>
              <a:t>Complétez le tableau:</a:t>
            </a:r>
          </a:p>
        </p:txBody>
      </p:sp>
      <p:graphicFrame>
        <p:nvGraphicFramePr>
          <p:cNvPr id="4" name="Table 3"/>
          <p:cNvGraphicFramePr>
            <a:graphicFrameLocks noGrp="1"/>
          </p:cNvGraphicFramePr>
          <p:nvPr>
            <p:extLst>
              <p:ext uri="{D42A27DB-BD31-4B8C-83A1-F6EECF244321}">
                <p14:modId xmlns:p14="http://schemas.microsoft.com/office/powerpoint/2010/main" val="3123827032"/>
              </p:ext>
            </p:extLst>
          </p:nvPr>
        </p:nvGraphicFramePr>
        <p:xfrm>
          <a:off x="1951632" y="3712192"/>
          <a:ext cx="8208367" cy="2483586"/>
        </p:xfrm>
        <a:graphic>
          <a:graphicData uri="http://schemas.openxmlformats.org/drawingml/2006/table">
            <a:tbl>
              <a:tblPr firstRow="1" bandRow="1">
                <a:tableStyleId>{5C22544A-7EE6-4342-B048-85BDC9FD1C3A}</a:tableStyleId>
              </a:tblPr>
              <a:tblGrid>
                <a:gridCol w="1990369"/>
                <a:gridCol w="2072666"/>
                <a:gridCol w="2072666"/>
                <a:gridCol w="2072666"/>
              </a:tblGrid>
              <a:tr h="755874">
                <a:tc>
                  <a:txBody>
                    <a:bodyPr/>
                    <a:lstStyle/>
                    <a:p>
                      <a:r>
                        <a:rPr lang="fr-FR" dirty="0" smtClean="0"/>
                        <a:t>Outil </a:t>
                      </a:r>
                      <a:endParaRPr lang="fr-FR" dirty="0"/>
                    </a:p>
                  </a:txBody>
                  <a:tcPr/>
                </a:tc>
                <a:tc>
                  <a:txBody>
                    <a:bodyPr/>
                    <a:lstStyle/>
                    <a:p>
                      <a:r>
                        <a:rPr lang="fr-FR" dirty="0" smtClean="0"/>
                        <a:t>Avantages </a:t>
                      </a:r>
                      <a:endParaRPr lang="fr-FR" dirty="0"/>
                    </a:p>
                  </a:txBody>
                  <a:tcPr/>
                </a:tc>
                <a:tc>
                  <a:txBody>
                    <a:bodyPr/>
                    <a:lstStyle/>
                    <a:p>
                      <a:r>
                        <a:rPr lang="fr-FR" dirty="0" smtClean="0"/>
                        <a:t>limites</a:t>
                      </a:r>
                      <a:endParaRPr lang="fr-FR" dirty="0"/>
                    </a:p>
                  </a:txBody>
                  <a:tcPr/>
                </a:tc>
                <a:tc>
                  <a:txBody>
                    <a:bodyPr/>
                    <a:lstStyle/>
                    <a:p>
                      <a:r>
                        <a:rPr lang="fr-FR" dirty="0" smtClean="0"/>
                        <a:t>Utilisation pédagogique</a:t>
                      </a:r>
                      <a:endParaRPr lang="fr-FR" dirty="0"/>
                    </a:p>
                  </a:txBody>
                  <a:tcPr/>
                </a:tc>
              </a:tr>
              <a:tr h="431928">
                <a:tc>
                  <a:txBody>
                    <a:bodyPr/>
                    <a:lstStyle/>
                    <a:p>
                      <a:r>
                        <a:rPr lang="fr-FR" dirty="0" smtClean="0"/>
                        <a:t>Image projetée</a:t>
                      </a:r>
                      <a:endParaRPr lang="fr-FR" dirty="0"/>
                    </a:p>
                  </a:txBody>
                  <a:tcPr/>
                </a:tc>
                <a:tc>
                  <a:txBody>
                    <a:bodyPr/>
                    <a:lstStyle/>
                    <a:p>
                      <a:endParaRPr lang="fr-FR" dirty="0"/>
                    </a:p>
                  </a:txBody>
                  <a:tcPr/>
                </a:tc>
                <a:tc>
                  <a:txBody>
                    <a:bodyPr/>
                    <a:lstStyle/>
                    <a:p>
                      <a:endParaRPr lang="fr-FR"/>
                    </a:p>
                  </a:txBody>
                  <a:tcPr/>
                </a:tc>
                <a:tc>
                  <a:txBody>
                    <a:bodyPr/>
                    <a:lstStyle/>
                    <a:p>
                      <a:endParaRPr lang="fr-FR" dirty="0"/>
                    </a:p>
                  </a:txBody>
                  <a:tcPr/>
                </a:tc>
              </a:tr>
              <a:tr h="431928">
                <a:tc>
                  <a:txBody>
                    <a:bodyPr/>
                    <a:lstStyle/>
                    <a:p>
                      <a:r>
                        <a:rPr lang="fr-FR" dirty="0" smtClean="0"/>
                        <a:t>Magnétophone </a:t>
                      </a:r>
                      <a:endParaRPr lang="fr-FR" dirty="0"/>
                    </a:p>
                  </a:txBody>
                  <a:tcPr/>
                </a:tc>
                <a:tc>
                  <a:txBody>
                    <a:bodyPr/>
                    <a:lstStyle/>
                    <a:p>
                      <a:endParaRPr lang="fr-FR" dirty="0"/>
                    </a:p>
                  </a:txBody>
                  <a:tcPr/>
                </a:tc>
                <a:tc>
                  <a:txBody>
                    <a:bodyPr/>
                    <a:lstStyle/>
                    <a:p>
                      <a:endParaRPr lang="fr-FR"/>
                    </a:p>
                  </a:txBody>
                  <a:tcPr/>
                </a:tc>
                <a:tc>
                  <a:txBody>
                    <a:bodyPr/>
                    <a:lstStyle/>
                    <a:p>
                      <a:endParaRPr lang="fr-FR" dirty="0"/>
                    </a:p>
                  </a:txBody>
                  <a:tcPr/>
                </a:tc>
              </a:tr>
              <a:tr h="431928">
                <a:tc>
                  <a:txBody>
                    <a:bodyPr/>
                    <a:lstStyle/>
                    <a:p>
                      <a:r>
                        <a:rPr lang="fr-FR" dirty="0" smtClean="0"/>
                        <a:t>Vidéo </a:t>
                      </a:r>
                      <a:endParaRPr lang="fr-FR" dirty="0"/>
                    </a:p>
                  </a:txBody>
                  <a:tcPr/>
                </a:tc>
                <a:tc>
                  <a:txBody>
                    <a:bodyPr/>
                    <a:lstStyle/>
                    <a:p>
                      <a:endParaRPr lang="fr-FR" dirty="0"/>
                    </a:p>
                  </a:txBody>
                  <a:tcPr/>
                </a:tc>
                <a:tc>
                  <a:txBody>
                    <a:bodyPr/>
                    <a:lstStyle/>
                    <a:p>
                      <a:endParaRPr lang="fr-FR"/>
                    </a:p>
                  </a:txBody>
                  <a:tcPr/>
                </a:tc>
                <a:tc>
                  <a:txBody>
                    <a:bodyPr/>
                    <a:lstStyle/>
                    <a:p>
                      <a:endParaRPr lang="fr-FR" dirty="0"/>
                    </a:p>
                  </a:txBody>
                  <a:tcPr/>
                </a:tc>
              </a:tr>
              <a:tr h="431928">
                <a:tc>
                  <a:txBody>
                    <a:bodyPr/>
                    <a:lstStyle/>
                    <a:p>
                      <a:r>
                        <a:rPr lang="fr-FR" dirty="0" smtClean="0"/>
                        <a:t>Internet </a:t>
                      </a:r>
                      <a:endParaRPr lang="fr-FR" dirty="0"/>
                    </a:p>
                  </a:txBody>
                  <a:tcPr/>
                </a:tc>
                <a:tc>
                  <a:txBody>
                    <a:bodyPr/>
                    <a:lstStyle/>
                    <a:p>
                      <a:endParaRPr lang="fr-FR" dirty="0"/>
                    </a:p>
                  </a:txBody>
                  <a:tcPr/>
                </a:tc>
                <a:tc>
                  <a:txBody>
                    <a:bodyPr/>
                    <a:lstStyle/>
                    <a:p>
                      <a:endParaRPr lang="fr-FR"/>
                    </a:p>
                  </a:txBody>
                  <a:tcPr/>
                </a:tc>
                <a:tc>
                  <a:txBody>
                    <a:bodyPr/>
                    <a:lstStyle/>
                    <a:p>
                      <a:endParaRPr lang="fr-FR" dirty="0"/>
                    </a:p>
                  </a:txBody>
                  <a:tcPr/>
                </a:tc>
              </a:tr>
            </a:tbl>
          </a:graphicData>
        </a:graphic>
      </p:graphicFrame>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0292149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01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85753"/>
          </a:xfrm>
        </p:spPr>
        <p:txBody>
          <a:bodyPr>
            <a:normAutofit fontScale="90000"/>
          </a:bodyPr>
          <a:lstStyle/>
          <a:p>
            <a:r>
              <a:rPr lang="fr-FR" dirty="0" smtClean="0">
                <a:latin typeface="Times New Roman" panose="02020603050405020304" pitchFamily="18" charset="0"/>
                <a:cs typeface="Times New Roman" panose="02020603050405020304" pitchFamily="18" charset="0"/>
              </a:rPr>
              <a:t>Bibliographie </a:t>
            </a:r>
            <a:endParaRPr lang="fr-FR"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838200" y="1050878"/>
            <a:ext cx="10515600" cy="5459104"/>
          </a:xfrm>
        </p:spPr>
        <p:txBody>
          <a:bodyPr/>
          <a:lstStyle/>
          <a:p>
            <a:pPr marL="0" indent="0">
              <a:buNone/>
            </a:pPr>
            <a:endParaRPr lang="fr-FR" dirty="0" smtClean="0"/>
          </a:p>
          <a:p>
            <a:pPr marL="0" indent="0">
              <a:buNone/>
            </a:pPr>
            <a:r>
              <a:rPr lang="fr-FR" dirty="0" smtClean="0"/>
              <a:t>BERTIN, J.C, 1996, L’intérêt </a:t>
            </a:r>
            <a:r>
              <a:rPr lang="fr-FR" dirty="0"/>
              <a:t>pédagogique du multimédia : bilan et </a:t>
            </a:r>
            <a:r>
              <a:rPr lang="fr-FR" dirty="0" smtClean="0"/>
              <a:t>perspectives, </a:t>
            </a:r>
            <a:r>
              <a:rPr lang="fr-FR" i="1" dirty="0" smtClean="0"/>
              <a:t>Cahier de l'APLIUT, N°16</a:t>
            </a:r>
            <a:r>
              <a:rPr lang="fr-FR" dirty="0" smtClean="0"/>
              <a:t>, </a:t>
            </a:r>
          </a:p>
          <a:p>
            <a:pPr marL="0" indent="0">
              <a:buNone/>
            </a:pPr>
            <a:r>
              <a:rPr lang="fr-FR" dirty="0" smtClean="0"/>
              <a:t>BRODIN</a:t>
            </a:r>
            <a:r>
              <a:rPr lang="fr-FR" dirty="0"/>
              <a:t>, E. et NARCY, J.P</a:t>
            </a:r>
            <a:r>
              <a:rPr lang="fr-FR" dirty="0" smtClean="0"/>
              <a:t>., 1991,  </a:t>
            </a:r>
            <a:r>
              <a:rPr lang="fr-FR" dirty="0"/>
              <a:t>« Comment choisir les nouvelles technologies en fonction des théories de la didactique des langues » </a:t>
            </a:r>
            <a:r>
              <a:rPr lang="fr-FR" i="1" dirty="0"/>
              <a:t>In </a:t>
            </a:r>
            <a:r>
              <a:rPr lang="fr-FR" i="1" dirty="0" err="1"/>
              <a:t>Ciampioli</a:t>
            </a:r>
            <a:r>
              <a:rPr lang="fr-FR" i="1" dirty="0"/>
              <a:t> et al., Langue de spécialité / Langue pour le spécialiste : du linguistique au didactique, Actes du XIIe Colloque du GERAS et de l’Atelier « Langue de spécialité » du </a:t>
            </a:r>
            <a:r>
              <a:rPr lang="fr-FR" i="1" dirty="0" err="1"/>
              <a:t>XXXIe</a:t>
            </a:r>
            <a:r>
              <a:rPr lang="fr-FR" i="1" dirty="0"/>
              <a:t> Congrès de la </a:t>
            </a:r>
            <a:r>
              <a:rPr lang="fr-FR" i="1" dirty="0" smtClean="0"/>
              <a:t>SAES</a:t>
            </a:r>
            <a:r>
              <a:rPr lang="fr-FR" i="1" dirty="0"/>
              <a:t>.</a:t>
            </a:r>
            <a:endParaRPr lang="fr-FR" dirty="0" smtClean="0"/>
          </a:p>
          <a:p>
            <a:pPr marL="0" indent="0">
              <a:buNone/>
            </a:pPr>
            <a:r>
              <a:rPr lang="fr-FR" dirty="0" smtClean="0"/>
              <a:t>BOURGUIGNON, C. 1999, Multimédia : quels enjeux pour la didactique des langues ?  Revue de l‘EPI n°93.</a:t>
            </a:r>
          </a:p>
          <a:p>
            <a:pPr marL="0" indent="0">
              <a:buNone/>
            </a:pPr>
            <a:r>
              <a:rPr lang="fr-FR" dirty="0" smtClean="0"/>
              <a:t>POTHIER, M. 2003, </a:t>
            </a:r>
            <a:r>
              <a:rPr lang="fr-FR" i="1" dirty="0" smtClean="0"/>
              <a:t>Multimédias, dispositifs d’apprentissage et acquisition des langues</a:t>
            </a:r>
            <a:r>
              <a:rPr lang="fr-FR" dirty="0" smtClean="0"/>
              <a:t>, Paris, Ophrys</a:t>
            </a:r>
            <a:endParaRPr lang="fr-FR" dirty="0"/>
          </a:p>
        </p:txBody>
      </p:sp>
    </p:spTree>
    <p:extLst>
      <p:ext uri="{BB962C8B-B14F-4D97-AF65-F5344CB8AC3E}">
        <p14:creationId xmlns:p14="http://schemas.microsoft.com/office/powerpoint/2010/main" val="6812148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641445"/>
          </a:xfrm>
        </p:spPr>
        <p:txBody>
          <a:bodyPr>
            <a:normAutofit fontScale="90000"/>
          </a:bodyPr>
          <a:lstStyle/>
          <a:p>
            <a:pPr algn="ctr"/>
            <a:r>
              <a:rPr lang="fr-FR" dirty="0" smtClean="0"/>
              <a:t>Objectif du cours</a:t>
            </a:r>
            <a:endParaRPr lang="fr-FR" dirty="0"/>
          </a:p>
        </p:txBody>
      </p:sp>
      <p:sp>
        <p:nvSpPr>
          <p:cNvPr id="3" name="Content Placeholder 2"/>
          <p:cNvSpPr>
            <a:spLocks noGrp="1"/>
          </p:cNvSpPr>
          <p:nvPr>
            <p:ph idx="1"/>
          </p:nvPr>
        </p:nvSpPr>
        <p:spPr>
          <a:xfrm>
            <a:off x="838200" y="641446"/>
            <a:ext cx="10515600" cy="6045958"/>
          </a:xfrm>
        </p:spPr>
        <p:txBody>
          <a:bodyPr>
            <a:normAutofit fontScale="77500" lnSpcReduction="20000"/>
          </a:bodyPr>
          <a:lstStyle/>
          <a:p>
            <a:pPr marL="0" indent="0">
              <a:buNone/>
            </a:pPr>
            <a:endParaRPr lang="fr-FR" dirty="0" smtClean="0"/>
          </a:p>
          <a:p>
            <a:pPr marL="0" indent="0" algn="just">
              <a:buNone/>
            </a:pPr>
            <a:r>
              <a:rPr lang="fr-FR" sz="3500" dirty="0" smtClean="0">
                <a:latin typeface="Times New Roman" panose="02020603050405020304" pitchFamily="18" charset="0"/>
                <a:cs typeface="Times New Roman" panose="02020603050405020304" pitchFamily="18" charset="0"/>
              </a:rPr>
              <a:t>L’objectif : Réfléchir sur l’utilisation des technologies dans l’enseignement d’une langue étrangère: le FLE.</a:t>
            </a:r>
          </a:p>
          <a:p>
            <a:pPr marL="0" indent="0" algn="just">
              <a:buNone/>
            </a:pPr>
            <a:r>
              <a:rPr lang="fr-FR" sz="3500" dirty="0" smtClean="0">
                <a:latin typeface="Times New Roman" panose="02020603050405020304" pitchFamily="18" charset="0"/>
                <a:cs typeface="Times New Roman" panose="02020603050405020304" pitchFamily="18" charset="0"/>
              </a:rPr>
              <a:t> </a:t>
            </a:r>
          </a:p>
          <a:p>
            <a:pPr marL="0" indent="0" algn="just">
              <a:buNone/>
            </a:pPr>
            <a:r>
              <a:rPr lang="fr-FR" sz="3500" dirty="0" smtClean="0">
                <a:latin typeface="Times New Roman" panose="02020603050405020304" pitchFamily="18" charset="0"/>
                <a:cs typeface="Times New Roman" panose="02020603050405020304" pitchFamily="18" charset="0"/>
              </a:rPr>
              <a:t>Pour cela, nous posons deux questions:</a:t>
            </a:r>
          </a:p>
          <a:p>
            <a:pPr marL="514350" indent="-514350" algn="just">
              <a:buAutoNum type="arabicPeriod"/>
            </a:pPr>
            <a:r>
              <a:rPr lang="fr-FR" sz="3500" dirty="0" smtClean="0">
                <a:latin typeface="Times New Roman" panose="02020603050405020304" pitchFamily="18" charset="0"/>
                <a:cs typeface="Times New Roman" panose="02020603050405020304" pitchFamily="18" charset="0"/>
              </a:rPr>
              <a:t>Quels sont les matériels à la disposition des enseignants du français langue étrangère: le FLE? Pour chacun d’eux établir une liste des avantages et leurs limites. </a:t>
            </a:r>
          </a:p>
          <a:p>
            <a:pPr marL="0" indent="0" algn="just">
              <a:buNone/>
            </a:pPr>
            <a:endParaRPr lang="fr-FR" sz="3500" dirty="0" smtClean="0">
              <a:latin typeface="Times New Roman" panose="02020603050405020304" pitchFamily="18" charset="0"/>
              <a:cs typeface="Times New Roman" panose="02020603050405020304" pitchFamily="18" charset="0"/>
            </a:endParaRPr>
          </a:p>
          <a:p>
            <a:pPr marL="0" indent="0" algn="just">
              <a:buNone/>
            </a:pPr>
            <a:r>
              <a:rPr lang="fr-FR" sz="3500" dirty="0" smtClean="0">
                <a:latin typeface="Times New Roman" panose="02020603050405020304" pitchFamily="18" charset="0"/>
                <a:cs typeface="Times New Roman" panose="02020603050405020304" pitchFamily="18" charset="0"/>
              </a:rPr>
              <a:t>2. Comment les utiliseriez-vous en classe?</a:t>
            </a:r>
          </a:p>
          <a:p>
            <a:pPr marL="0" indent="0" algn="just">
              <a:buNone/>
            </a:pPr>
            <a:endParaRPr lang="fr-FR" sz="3500" dirty="0" smtClean="0">
              <a:latin typeface="Times New Roman" panose="02020603050405020304" pitchFamily="18" charset="0"/>
              <a:cs typeface="Times New Roman" panose="02020603050405020304" pitchFamily="18" charset="0"/>
            </a:endParaRPr>
          </a:p>
          <a:p>
            <a:pPr marL="0" indent="0" algn="just">
              <a:buNone/>
            </a:pPr>
            <a:endParaRPr lang="fr-FR" sz="3500" dirty="0" smtClean="0">
              <a:latin typeface="Times New Roman" panose="02020603050405020304" pitchFamily="18" charset="0"/>
              <a:cs typeface="Times New Roman" panose="02020603050405020304" pitchFamily="18" charset="0"/>
            </a:endParaRPr>
          </a:p>
          <a:p>
            <a:pPr marL="0" indent="0">
              <a:buNone/>
            </a:pPr>
            <a:r>
              <a:rPr lang="fr-FR" dirty="0" smtClean="0"/>
              <a:t> </a:t>
            </a:r>
            <a:endParaRPr lang="fr-FR"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3981058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52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90217"/>
          </a:xfrm>
        </p:spPr>
        <p:txBody>
          <a:bodyPr>
            <a:normAutofit fontScale="90000"/>
          </a:bodyPr>
          <a:lstStyle/>
          <a:p>
            <a:r>
              <a:rPr lang="fr-FR" dirty="0" smtClean="0"/>
              <a:t>Propositions de réponses aux questions posées</a:t>
            </a:r>
            <a:endParaRPr lang="fr-FR" dirty="0"/>
          </a:p>
        </p:txBody>
      </p:sp>
      <p:sp>
        <p:nvSpPr>
          <p:cNvPr id="3" name="Content Placeholder 2"/>
          <p:cNvSpPr>
            <a:spLocks noGrp="1"/>
          </p:cNvSpPr>
          <p:nvPr>
            <p:ph idx="1"/>
          </p:nvPr>
        </p:nvSpPr>
        <p:spPr>
          <a:xfrm>
            <a:off x="838200" y="955344"/>
            <a:ext cx="10515600" cy="5902656"/>
          </a:xfrm>
        </p:spPr>
        <p:txBody>
          <a:bodyPr>
            <a:normAutofit fontScale="92500" lnSpcReduction="10000"/>
          </a:bodyPr>
          <a:lstStyle/>
          <a:p>
            <a:pPr marL="0" indent="0" algn="just">
              <a:buNone/>
            </a:pPr>
            <a:r>
              <a:rPr lang="fr-FR" sz="3200" dirty="0">
                <a:latin typeface="Times New Roman" panose="02020603050405020304" pitchFamily="18" charset="0"/>
                <a:cs typeface="Times New Roman" panose="02020603050405020304" pitchFamily="18" charset="0"/>
              </a:rPr>
              <a:t>L</a:t>
            </a:r>
            <a:r>
              <a:rPr lang="fr-FR" sz="3200" dirty="0" smtClean="0">
                <a:latin typeface="Times New Roman" panose="02020603050405020304" pitchFamily="18" charset="0"/>
                <a:cs typeface="Times New Roman" panose="02020603050405020304" pitchFamily="18" charset="0"/>
              </a:rPr>
              <a:t>es technologies font partie de l’univers de l’école. Les enseignants ont à leur disposition une panoplie d’outils qui vont du plus simple au plus sophistiqué:</a:t>
            </a:r>
          </a:p>
          <a:p>
            <a:pPr marL="0" indent="0" algn="just">
              <a:buNone/>
            </a:pPr>
            <a:r>
              <a:rPr lang="fr-FR" sz="3200" dirty="0" smtClean="0">
                <a:latin typeface="Times New Roman" panose="02020603050405020304" pitchFamily="18" charset="0"/>
                <a:cs typeface="Times New Roman" panose="02020603050405020304" pitchFamily="18" charset="0"/>
              </a:rPr>
              <a:t>Tableau / image / photocopies / rétroprojecteur / diapositives / vidéo / caméscope</a:t>
            </a:r>
          </a:p>
          <a:p>
            <a:pPr marL="0" indent="0" algn="just">
              <a:buNone/>
            </a:pPr>
            <a:r>
              <a:rPr lang="fr-FR" sz="3200" dirty="0" smtClean="0">
                <a:latin typeface="Times New Roman" panose="02020603050405020304" pitchFamily="18" charset="0"/>
                <a:cs typeface="Times New Roman" panose="02020603050405020304" pitchFamily="18" charset="0"/>
              </a:rPr>
              <a:t>Avec chaque outil, l’enseignant se pose les questions qui sous-tendent l’acte pédagogique</a:t>
            </a:r>
          </a:p>
          <a:p>
            <a:pPr algn="just">
              <a:buFontTx/>
              <a:buChar char="-"/>
            </a:pPr>
            <a:r>
              <a:rPr lang="fr-FR" sz="3200" dirty="0" smtClean="0">
                <a:latin typeface="Times New Roman" panose="02020603050405020304" pitchFamily="18" charset="0"/>
                <a:cs typeface="Times New Roman" panose="02020603050405020304" pitchFamily="18" charset="0"/>
              </a:rPr>
              <a:t>A qui s’adresse –t-il?</a:t>
            </a:r>
          </a:p>
          <a:p>
            <a:pPr algn="just">
              <a:buFontTx/>
              <a:buChar char="-"/>
            </a:pPr>
            <a:r>
              <a:rPr lang="fr-FR" sz="3200" dirty="0" smtClean="0">
                <a:latin typeface="Times New Roman" panose="02020603050405020304" pitchFamily="18" charset="0"/>
                <a:cs typeface="Times New Roman" panose="02020603050405020304" pitchFamily="18" charset="0"/>
              </a:rPr>
              <a:t>Avec quel objectif?</a:t>
            </a:r>
          </a:p>
          <a:p>
            <a:pPr algn="just">
              <a:buFontTx/>
              <a:buChar char="-"/>
            </a:pPr>
            <a:r>
              <a:rPr lang="fr-FR" sz="3200" dirty="0" smtClean="0">
                <a:latin typeface="Times New Roman" panose="02020603050405020304" pitchFamily="18" charset="0"/>
                <a:cs typeface="Times New Roman" panose="02020603050405020304" pitchFamily="18" charset="0"/>
              </a:rPr>
              <a:t>Où, quand et comment se déroule l’acte pédagogique?</a:t>
            </a:r>
          </a:p>
          <a:p>
            <a:pPr marL="0" indent="0" algn="just">
              <a:buNone/>
            </a:pPr>
            <a:r>
              <a:rPr lang="fr-FR" sz="3200" dirty="0" smtClean="0">
                <a:latin typeface="Times New Roman" panose="02020603050405020304" pitchFamily="18" charset="0"/>
                <a:cs typeface="Times New Roman" panose="02020603050405020304" pitchFamily="18" charset="0"/>
              </a:rPr>
              <a:t>Ainsi l’enseignant pourra choisir l’outil, l’adapter ou le créer.</a:t>
            </a:r>
            <a:endParaRPr lang="fr-FR" sz="3200" dirty="0">
              <a:latin typeface="Times New Roman" panose="02020603050405020304" pitchFamily="18" charset="0"/>
              <a:cs typeface="Times New Roman" panose="02020603050405020304" pitchFamily="18" charset="0"/>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4754803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09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9961" y="313898"/>
            <a:ext cx="10515600" cy="5991367"/>
          </a:xfrm>
        </p:spPr>
        <p:txBody>
          <a:bodyPr>
            <a:normAutofit lnSpcReduction="10000"/>
          </a:bodyPr>
          <a:lstStyle/>
          <a:p>
            <a:pPr marL="0" indent="0" algn="just">
              <a:buNone/>
            </a:pPr>
            <a:r>
              <a:rPr lang="fr-FR" sz="3200" dirty="0" smtClean="0">
                <a:latin typeface="Times New Roman" panose="02020603050405020304" pitchFamily="18" charset="0"/>
                <a:cs typeface="Times New Roman" panose="02020603050405020304" pitchFamily="18" charset="0"/>
              </a:rPr>
              <a:t>La démarche est centrée sur l’apprenant plutôt que sur l’outil technologique car celui-ci est là pour faciliter l’apprentissage!</a:t>
            </a:r>
          </a:p>
          <a:p>
            <a:pPr marL="0" indent="0" algn="just">
              <a:buNone/>
            </a:pPr>
            <a:r>
              <a:rPr lang="fr-FR" sz="3200" dirty="0" smtClean="0">
                <a:latin typeface="Times New Roman" panose="02020603050405020304" pitchFamily="18" charset="0"/>
                <a:cs typeface="Times New Roman" panose="02020603050405020304" pitchFamily="18" charset="0"/>
              </a:rPr>
              <a:t>Le constat est : chaque outil a ses spécificités, son potentiel et ses limites</a:t>
            </a:r>
          </a:p>
          <a:p>
            <a:pPr marL="0" indent="0" algn="just">
              <a:buNone/>
            </a:pPr>
            <a:r>
              <a:rPr lang="fr-FR" sz="3200" dirty="0" smtClean="0">
                <a:latin typeface="Times New Roman" panose="02020603050405020304" pitchFamily="18" charset="0"/>
                <a:cs typeface="Times New Roman" panose="02020603050405020304" pitchFamily="18" charset="0"/>
              </a:rPr>
              <a:t>Ex: le tableau: pour écrire les notions du cours, pour expliquer par des schémas, des symboles et l’apprenant se doit de bien recopier sans erreurs!! L’enseignant efface le tableau et il n’y a plus rien!!</a:t>
            </a:r>
          </a:p>
          <a:p>
            <a:pPr marL="0" indent="0" algn="just">
              <a:buNone/>
            </a:pPr>
            <a:endParaRPr lang="fr-FR" sz="3200" dirty="0">
              <a:latin typeface="Times New Roman" panose="02020603050405020304" pitchFamily="18" charset="0"/>
              <a:cs typeface="Times New Roman" panose="02020603050405020304" pitchFamily="18" charset="0"/>
            </a:endParaRPr>
          </a:p>
          <a:p>
            <a:pPr marL="0" indent="0" algn="just">
              <a:buNone/>
            </a:pPr>
            <a:r>
              <a:rPr lang="fr-FR" sz="3200" dirty="0" smtClean="0">
                <a:latin typeface="Times New Roman" panose="02020603050405020304" pitchFamily="18" charset="0"/>
                <a:cs typeface="Times New Roman" panose="02020603050405020304" pitchFamily="18" charset="0"/>
              </a:rPr>
              <a:t>Ce n’est qu’un exemple, pour cela nous allons essayer de voir ensemble l’utilité de quelques outils technologiques</a:t>
            </a:r>
            <a:endParaRPr lang="fr-FR" sz="3200" dirty="0">
              <a:latin typeface="Times New Roman" panose="02020603050405020304" pitchFamily="18" charset="0"/>
              <a:cs typeface="Times New Roman" panose="02020603050405020304" pitchFamily="18" charset="0"/>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5658148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10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2831"/>
            <a:ext cx="10515600" cy="573205"/>
          </a:xfrm>
        </p:spPr>
        <p:txBody>
          <a:bodyPr>
            <a:normAutofit fontScale="90000"/>
          </a:bodyPr>
          <a:lstStyle/>
          <a:p>
            <a:pPr algn="ctr"/>
            <a:r>
              <a:rPr lang="fr-FR" dirty="0" smtClean="0">
                <a:latin typeface="Times New Roman" panose="02020603050405020304" pitchFamily="18" charset="0"/>
                <a:cs typeface="Times New Roman" panose="02020603050405020304" pitchFamily="18" charset="0"/>
              </a:rPr>
              <a:t>Ex1 : l’image projetée</a:t>
            </a:r>
            <a:endParaRPr lang="fr-FR"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838200" y="696036"/>
            <a:ext cx="10515600" cy="6161964"/>
          </a:xfrm>
        </p:spPr>
        <p:txBody>
          <a:bodyPr>
            <a:normAutofit lnSpcReduction="10000"/>
          </a:bodyPr>
          <a:lstStyle/>
          <a:p>
            <a:pPr algn="just"/>
            <a:r>
              <a:rPr lang="fr-FR" sz="3200" dirty="0" smtClean="0">
                <a:latin typeface="Times New Roman" panose="02020603050405020304" pitchFamily="18" charset="0"/>
                <a:cs typeface="Times New Roman" panose="02020603050405020304" pitchFamily="18" charset="0"/>
              </a:rPr>
              <a:t>L’image statique a été utilisée il y a décennie en classe de langue comme élément motivant et de créativité.</a:t>
            </a:r>
          </a:p>
          <a:p>
            <a:pPr algn="just"/>
            <a:r>
              <a:rPr lang="fr-FR" sz="3200" dirty="0" smtClean="0">
                <a:latin typeface="Times New Roman" panose="02020603050405020304" pitchFamily="18" charset="0"/>
                <a:cs typeface="Times New Roman" panose="02020603050405020304" pitchFamily="18" charset="0"/>
              </a:rPr>
              <a:t>Une fois combinée au rétroprojecteur, l’enseignant peut focaliser l’attention des apprenants sur des détails à observer pour construire du sens.</a:t>
            </a:r>
          </a:p>
          <a:p>
            <a:pPr algn="just"/>
            <a:r>
              <a:rPr lang="fr-FR" sz="3200" dirty="0" smtClean="0">
                <a:latin typeface="Times New Roman" panose="02020603050405020304" pitchFamily="18" charset="0"/>
                <a:cs typeface="Times New Roman" panose="02020603050405020304" pitchFamily="18" charset="0"/>
              </a:rPr>
              <a:t>Donc l’image est un support de motivation, perçue comme attrayante, proche des goûts des élèves. De plus, à partir des méthodologies: audiovisuelle et structuro globale, le rôle de l’image était de porter le sens du texte à un moment où tout passage par la langue maternelle était interdit.</a:t>
            </a:r>
          </a:p>
          <a:p>
            <a:pPr algn="just"/>
            <a:r>
              <a:rPr lang="fr-FR" sz="3200" dirty="0" smtClean="0">
                <a:latin typeface="Times New Roman" panose="02020603050405020304" pitchFamily="18" charset="0"/>
                <a:cs typeface="Times New Roman" panose="02020603050405020304" pitchFamily="18" charset="0"/>
              </a:rPr>
              <a:t>Enfin, elle peut servir de support à la créativité des élèves si on les invite à produire un texte à partir d’une image</a:t>
            </a:r>
          </a:p>
          <a:p>
            <a:pPr marL="0" indent="0">
              <a:buNone/>
            </a:pPr>
            <a:endParaRPr lang="fr-FR"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0433205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91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
            <a:ext cx="10515600" cy="491318"/>
          </a:xfrm>
        </p:spPr>
        <p:txBody>
          <a:bodyPr>
            <a:normAutofit fontScale="90000"/>
          </a:bodyPr>
          <a:lstStyle/>
          <a:p>
            <a:r>
              <a:rPr lang="fr-FR" b="1" dirty="0" smtClean="0">
                <a:latin typeface="Times New Roman" panose="02020603050405020304" pitchFamily="18" charset="0"/>
                <a:cs typeface="Times New Roman" panose="02020603050405020304" pitchFamily="18" charset="0"/>
              </a:rPr>
              <a:t>Supports audio et laboratoire de langue</a:t>
            </a:r>
            <a:endParaRPr lang="fr-FR"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838200" y="491320"/>
            <a:ext cx="10515600" cy="5950423"/>
          </a:xfrm>
        </p:spPr>
        <p:txBody>
          <a:bodyPr/>
          <a:lstStyle/>
          <a:p>
            <a:r>
              <a:rPr lang="fr-FR" b="1" dirty="0" smtClean="0">
                <a:latin typeface="Times New Roman" panose="02020603050405020304" pitchFamily="18" charset="0"/>
                <a:cs typeface="Times New Roman" panose="02020603050405020304" pitchFamily="18" charset="0"/>
              </a:rPr>
              <a:t>Le magnétophone </a:t>
            </a:r>
            <a:r>
              <a:rPr lang="fr-FR" dirty="0" smtClean="0">
                <a:latin typeface="Times New Roman" panose="02020603050405020304" pitchFamily="18" charset="0"/>
                <a:cs typeface="Times New Roman" panose="02020603050405020304" pitchFamily="18" charset="0"/>
              </a:rPr>
              <a:t>a été un support de classe depuis les méthodes audio-orales: il permet d’entendre d’autres voix que celle de l’enseignant, d’autres rythmes, d’autres niveaux de langue→ accès à d’autres variétés de langue et cet exercice se faisait souvent en laboratoire de langue.</a:t>
            </a:r>
          </a:p>
          <a:p>
            <a:r>
              <a:rPr lang="fr-FR" b="1" dirty="0" smtClean="0">
                <a:latin typeface="Times New Roman" panose="02020603050405020304" pitchFamily="18" charset="0"/>
                <a:cs typeface="Times New Roman" panose="02020603050405020304" pitchFamily="18" charset="0"/>
              </a:rPr>
              <a:t>Le laboratoire de langue </a:t>
            </a:r>
            <a:r>
              <a:rPr lang="fr-FR" dirty="0" smtClean="0">
                <a:latin typeface="Times New Roman" panose="02020603050405020304" pitchFamily="18" charset="0"/>
                <a:cs typeface="Times New Roman" panose="02020603050405020304" pitchFamily="18" charset="0"/>
              </a:rPr>
              <a:t>permet de:</a:t>
            </a:r>
          </a:p>
          <a:p>
            <a:pPr>
              <a:buFont typeface="Wingdings" panose="05000000000000000000" pitchFamily="2" charset="2"/>
              <a:buChar char="ü"/>
            </a:pPr>
            <a:r>
              <a:rPr lang="fr-FR" dirty="0" smtClean="0">
                <a:latin typeface="Times New Roman" panose="02020603050405020304" pitchFamily="18" charset="0"/>
                <a:cs typeface="Times New Roman" panose="02020603050405020304" pitchFamily="18" charset="0"/>
              </a:rPr>
              <a:t>Fournir un modèle de prononciation à imiter</a:t>
            </a:r>
          </a:p>
          <a:p>
            <a:pPr>
              <a:buFont typeface="Wingdings" panose="05000000000000000000" pitchFamily="2" charset="2"/>
              <a:buChar char="ü"/>
            </a:pPr>
            <a:r>
              <a:rPr lang="fr-FR" dirty="0" smtClean="0">
                <a:latin typeface="Times New Roman" panose="02020603050405020304" pitchFamily="18" charset="0"/>
                <a:cs typeface="Times New Roman" panose="02020603050405020304" pitchFamily="18" charset="0"/>
              </a:rPr>
              <a:t>Résoudre les problèmes de phonie</a:t>
            </a:r>
          </a:p>
          <a:p>
            <a:pPr>
              <a:buFont typeface="Wingdings" panose="05000000000000000000" pitchFamily="2" charset="2"/>
              <a:buChar char="ü"/>
            </a:pPr>
            <a:r>
              <a:rPr lang="fr-FR" dirty="0" smtClean="0">
                <a:latin typeface="Times New Roman" panose="02020603050405020304" pitchFamily="18" charset="0"/>
                <a:cs typeface="Times New Roman" panose="02020603050405020304" pitchFamily="18" charset="0"/>
              </a:rPr>
              <a:t>Permettre la répétition des écoutes.</a:t>
            </a:r>
          </a:p>
          <a:p>
            <a:pPr marL="0" indent="0">
              <a:buNone/>
            </a:pPr>
            <a:endParaRPr lang="fr-FR" dirty="0" smtClean="0">
              <a:latin typeface="Times New Roman" panose="02020603050405020304" pitchFamily="18" charset="0"/>
              <a:cs typeface="Times New Roman" panose="02020603050405020304" pitchFamily="18" charset="0"/>
            </a:endParaRPr>
          </a:p>
          <a:p>
            <a:pPr marL="0" indent="0" algn="ctr">
              <a:buNone/>
            </a:pPr>
            <a:r>
              <a:rPr lang="fr-FR" dirty="0" smtClean="0">
                <a:latin typeface="Times New Roman" panose="02020603050405020304" pitchFamily="18" charset="0"/>
                <a:cs typeface="Times New Roman" panose="02020603050405020304" pitchFamily="18" charset="0"/>
              </a:rPr>
              <a:t>Le schéma adopté était le schéma Béhavioriste stimulus- réponse-confirmation- répétition- renforcement.</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901837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404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409433"/>
            <a:ext cx="10515600" cy="6305266"/>
          </a:xfrm>
        </p:spPr>
        <p:txBody>
          <a:bodyPr>
            <a:normAutofit fontScale="92500" lnSpcReduction="20000"/>
          </a:bodyPr>
          <a:lstStyle/>
          <a:p>
            <a:pPr marL="0" indent="0" algn="just">
              <a:buNone/>
            </a:pPr>
            <a:r>
              <a:rPr lang="fr-FR" sz="3200" b="1" dirty="0" smtClean="0">
                <a:latin typeface="Times New Roman" panose="02020603050405020304" pitchFamily="18" charset="0"/>
                <a:cs typeface="Times New Roman" panose="02020603050405020304" pitchFamily="18" charset="0"/>
              </a:rPr>
              <a:t>Limites de cet outil</a:t>
            </a:r>
            <a:r>
              <a:rPr lang="fr-FR" sz="3200" dirty="0" smtClean="0">
                <a:latin typeface="Times New Roman" panose="02020603050405020304" pitchFamily="18" charset="0"/>
                <a:cs typeface="Times New Roman" panose="02020603050405020304" pitchFamily="18" charset="0"/>
              </a:rPr>
              <a:t>:</a:t>
            </a:r>
          </a:p>
          <a:p>
            <a:pPr marL="0" indent="0" algn="just">
              <a:buNone/>
            </a:pPr>
            <a:r>
              <a:rPr lang="fr-FR" sz="3200" dirty="0" smtClean="0">
                <a:latin typeface="Times New Roman" panose="02020603050405020304" pitchFamily="18" charset="0"/>
                <a:cs typeface="Times New Roman" panose="02020603050405020304" pitchFamily="18" charset="0"/>
              </a:rPr>
              <a:t>Sur le plan pédagogique</a:t>
            </a:r>
          </a:p>
          <a:p>
            <a:pPr algn="just"/>
            <a:r>
              <a:rPr lang="fr-FR" sz="3200" dirty="0" smtClean="0">
                <a:latin typeface="Times New Roman" panose="02020603050405020304" pitchFamily="18" charset="0"/>
                <a:cs typeface="Times New Roman" panose="02020603050405020304" pitchFamily="18" charset="0"/>
              </a:rPr>
              <a:t>Les élèves pouvaient répéter sans comprendre le sens des phrases,</a:t>
            </a:r>
          </a:p>
          <a:p>
            <a:pPr algn="just"/>
            <a:r>
              <a:rPr lang="fr-FR" sz="3200" dirty="0" smtClean="0">
                <a:latin typeface="Times New Roman" panose="02020603050405020304" pitchFamily="18" charset="0"/>
                <a:cs typeface="Times New Roman" panose="02020603050405020304" pitchFamily="18" charset="0"/>
              </a:rPr>
              <a:t>Même après compréhension, les élèves étaient incapables de se libérer du modèle et d’accéder à une liberté linguistique.</a:t>
            </a:r>
            <a:endParaRPr lang="fr-FR" sz="3200" dirty="0">
              <a:latin typeface="Times New Roman" panose="02020603050405020304" pitchFamily="18" charset="0"/>
              <a:cs typeface="Times New Roman" panose="02020603050405020304" pitchFamily="18" charset="0"/>
            </a:endParaRPr>
          </a:p>
          <a:p>
            <a:pPr marL="0" indent="0" algn="just">
              <a:buNone/>
            </a:pPr>
            <a:r>
              <a:rPr lang="fr-FR" sz="3200" dirty="0" smtClean="0">
                <a:latin typeface="Times New Roman" panose="02020603050405020304" pitchFamily="18" charset="0"/>
                <a:cs typeface="Times New Roman" panose="02020603050405020304" pitchFamily="18" charset="0"/>
              </a:rPr>
              <a:t>Sur le plan économique</a:t>
            </a:r>
          </a:p>
          <a:p>
            <a:pPr algn="just"/>
            <a:r>
              <a:rPr lang="fr-FR" sz="3200" dirty="0" smtClean="0">
                <a:latin typeface="Times New Roman" panose="02020603050405020304" pitchFamily="18" charset="0"/>
                <a:cs typeface="Times New Roman" panose="02020603050405020304" pitchFamily="18" charset="0"/>
              </a:rPr>
              <a:t>Matériel coûteux, fragile</a:t>
            </a:r>
          </a:p>
          <a:p>
            <a:pPr algn="just"/>
            <a:r>
              <a:rPr lang="fr-FR" sz="3200" dirty="0" smtClean="0">
                <a:latin typeface="Times New Roman" panose="02020603050405020304" pitchFamily="18" charset="0"/>
                <a:cs typeface="Times New Roman" panose="02020603050405020304" pitchFamily="18" charset="0"/>
              </a:rPr>
              <a:t>Maintenance coûteuse </a:t>
            </a:r>
          </a:p>
          <a:p>
            <a:pPr marL="0" indent="0" algn="just">
              <a:buNone/>
            </a:pPr>
            <a:endParaRPr lang="fr-FR" sz="3200" dirty="0">
              <a:latin typeface="Times New Roman" panose="02020603050405020304" pitchFamily="18" charset="0"/>
              <a:cs typeface="Times New Roman" panose="02020603050405020304" pitchFamily="18" charset="0"/>
            </a:endParaRPr>
          </a:p>
          <a:p>
            <a:pPr marL="0" indent="0" algn="ctr">
              <a:buNone/>
            </a:pPr>
            <a:r>
              <a:rPr lang="fr-FR" sz="3200" dirty="0" smtClean="0">
                <a:latin typeface="Times New Roman" panose="02020603050405020304" pitchFamily="18" charset="0"/>
                <a:cs typeface="Times New Roman" panose="02020603050405020304" pitchFamily="18" charset="0"/>
              </a:rPr>
              <a:t>L’approche communicative des années 1980 s’opposant au béhaviorisme a sonné le glas du laboratoire de langue.</a:t>
            </a:r>
          </a:p>
          <a:p>
            <a:pPr marL="0" indent="0" algn="ctr">
              <a:buNone/>
            </a:pPr>
            <a:endParaRPr lang="fr-FR"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777980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03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518614"/>
          </a:xfrm>
        </p:spPr>
        <p:txBody>
          <a:bodyPr>
            <a:normAutofit fontScale="90000"/>
          </a:bodyPr>
          <a:lstStyle/>
          <a:p>
            <a:pPr algn="ctr"/>
            <a:r>
              <a:rPr lang="fr-FR" b="1" dirty="0" smtClean="0">
                <a:latin typeface="Times New Roman" panose="02020603050405020304" pitchFamily="18" charset="0"/>
                <a:cs typeface="Times New Roman" panose="02020603050405020304" pitchFamily="18" charset="0"/>
              </a:rPr>
              <a:t>La vidéo</a:t>
            </a:r>
            <a:endParaRPr lang="fr-FR"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715370" y="692861"/>
            <a:ext cx="10515600" cy="6021838"/>
          </a:xfrm>
        </p:spPr>
        <p:txBody>
          <a:bodyPr>
            <a:normAutofit lnSpcReduction="10000"/>
          </a:bodyPr>
          <a:lstStyle/>
          <a:p>
            <a:pPr algn="just"/>
            <a:r>
              <a:rPr lang="fr-FR" sz="3200" dirty="0" smtClean="0">
                <a:latin typeface="Times New Roman" panose="02020603050405020304" pitchFamily="18" charset="0"/>
                <a:cs typeface="Times New Roman" panose="02020603050405020304" pitchFamily="18" charset="0"/>
              </a:rPr>
              <a:t>Comme l’image, la vidéo permet un sens immédiat et elle est un élément de motivation pour les élèves.</a:t>
            </a:r>
          </a:p>
          <a:p>
            <a:pPr algn="just"/>
            <a:r>
              <a:rPr lang="fr-FR" sz="3200" dirty="0" smtClean="0">
                <a:latin typeface="Times New Roman" panose="02020603050405020304" pitchFamily="18" charset="0"/>
                <a:cs typeface="Times New Roman" panose="02020603050405020304" pitchFamily="18" charset="0"/>
              </a:rPr>
              <a:t>Cependant son utilisation dépendra toujours de ce que l’enseignant voudra bien en faire, comment il conçoit la langue, le savoir et l’apprentissage.</a:t>
            </a:r>
          </a:p>
          <a:p>
            <a:pPr algn="just"/>
            <a:r>
              <a:rPr lang="fr-FR" sz="3200" dirty="0" smtClean="0">
                <a:latin typeface="Times New Roman" panose="02020603050405020304" pitchFamily="18" charset="0"/>
                <a:cs typeface="Times New Roman" panose="02020603050405020304" pitchFamily="18" charset="0"/>
              </a:rPr>
              <a:t>Dans une perspective communicative, il est possible de travailler plusieurs capacités:</a:t>
            </a:r>
          </a:p>
          <a:p>
            <a:pPr marL="514350" indent="-514350" algn="just">
              <a:buAutoNum type="arabicPeriod"/>
            </a:pPr>
            <a:r>
              <a:rPr lang="fr-FR" sz="3200" dirty="0" smtClean="0">
                <a:latin typeface="Times New Roman" panose="02020603050405020304" pitchFamily="18" charset="0"/>
                <a:cs typeface="Times New Roman" panose="02020603050405020304" pitchFamily="18" charset="0"/>
              </a:rPr>
              <a:t>Exploiter la vidéo pour favoriser la production orale,:</a:t>
            </a:r>
          </a:p>
          <a:p>
            <a:pPr marL="0" indent="0" algn="just">
              <a:buNone/>
            </a:pPr>
            <a:r>
              <a:rPr lang="fr-FR" sz="3200" dirty="0" smtClean="0">
                <a:latin typeface="Times New Roman" panose="02020603050405020304" pitchFamily="18" charset="0"/>
                <a:cs typeface="Times New Roman" panose="02020603050405020304" pitchFamily="18" charset="0"/>
              </a:rPr>
              <a:t>Ex1: faire un gros plan image sur un visage et travailler l’expression (surprise, joie, tristesse…) en posant la question: pourquoi le personnage est-il joyeux ou triste?</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2219351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16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9962" y="242485"/>
            <a:ext cx="10515600" cy="6308440"/>
          </a:xfrm>
        </p:spPr>
        <p:txBody>
          <a:bodyPr>
            <a:normAutofit lnSpcReduction="10000"/>
          </a:bodyPr>
          <a:lstStyle/>
          <a:p>
            <a:pPr marL="0" indent="0">
              <a:buNone/>
            </a:pPr>
            <a:endParaRPr lang="fr-FR" dirty="0" smtClean="0">
              <a:latin typeface="Times New Roman" panose="02020603050405020304" pitchFamily="18" charset="0"/>
              <a:cs typeface="Times New Roman" panose="02020603050405020304" pitchFamily="18" charset="0"/>
            </a:endParaRPr>
          </a:p>
          <a:p>
            <a:pPr marL="0" indent="0" algn="just">
              <a:buNone/>
            </a:pPr>
            <a:r>
              <a:rPr lang="fr-FR" sz="3200" dirty="0" smtClean="0">
                <a:latin typeface="Times New Roman" panose="02020603050405020304" pitchFamily="18" charset="0"/>
                <a:cs typeface="Times New Roman" panose="02020603050405020304" pitchFamily="18" charset="0"/>
              </a:rPr>
              <a:t>Ex2 </a:t>
            </a:r>
            <a:r>
              <a:rPr lang="fr-FR" sz="3200" dirty="0">
                <a:latin typeface="Times New Roman" panose="02020603050405020304" pitchFamily="18" charset="0"/>
                <a:cs typeface="Times New Roman" panose="02020603050405020304" pitchFamily="18" charset="0"/>
              </a:rPr>
              <a:t>: l’image sans le son pour un groupe de la classe et l’autre groupe avec le son, ce dernier va devoir la raconter au premier groupe, donc cet outil devient → un déclencheur de parole  </a:t>
            </a:r>
          </a:p>
          <a:p>
            <a:pPr marL="0" indent="0" algn="just">
              <a:buNone/>
            </a:pPr>
            <a:endParaRPr lang="fr-FR" sz="3200" dirty="0">
              <a:latin typeface="Times New Roman" panose="02020603050405020304" pitchFamily="18" charset="0"/>
              <a:cs typeface="Times New Roman" panose="02020603050405020304" pitchFamily="18" charset="0"/>
            </a:endParaRPr>
          </a:p>
          <a:p>
            <a:pPr marL="0" indent="0" algn="just">
              <a:buNone/>
            </a:pPr>
            <a:r>
              <a:rPr lang="fr-FR" sz="3200" dirty="0" smtClean="0">
                <a:latin typeface="Times New Roman" panose="02020603050405020304" pitchFamily="18" charset="0"/>
                <a:cs typeface="Times New Roman" panose="02020603050405020304" pitchFamily="18" charset="0"/>
              </a:rPr>
              <a:t>EX3: Présenter un spot publicitaire sans le texte juste avec la musique et les élèves doivent produire le texte publicitaire: soit une création soit le texte déjà vu auparavant.</a:t>
            </a:r>
          </a:p>
          <a:p>
            <a:pPr marL="0" indent="0" algn="just">
              <a:buNone/>
            </a:pPr>
            <a:endParaRPr lang="fr-FR" sz="3200" dirty="0" smtClean="0">
              <a:latin typeface="Times New Roman" panose="02020603050405020304" pitchFamily="18" charset="0"/>
              <a:cs typeface="Times New Roman" panose="02020603050405020304" pitchFamily="18" charset="0"/>
            </a:endParaRPr>
          </a:p>
          <a:p>
            <a:pPr marL="0" indent="0" algn="ctr">
              <a:buNone/>
            </a:pPr>
            <a:r>
              <a:rPr lang="fr-FR" sz="3200" dirty="0" smtClean="0">
                <a:latin typeface="Times New Roman" panose="02020603050405020304" pitchFamily="18" charset="0"/>
                <a:cs typeface="Times New Roman" panose="02020603050405020304" pitchFamily="18" charset="0"/>
              </a:rPr>
              <a:t>Cet outil très apprécié des élèves, permet donc de développer l’écoute, et il est aussi le déclencheur de l’envie de dire et solliciter l’imaginaire des élèves</a:t>
            </a:r>
          </a:p>
          <a:p>
            <a:pPr marL="0" indent="0" algn="just">
              <a:buNone/>
            </a:pPr>
            <a:endParaRPr lang="fr-FR" sz="3200" dirty="0">
              <a:latin typeface="Times New Roman" panose="02020603050405020304" pitchFamily="18" charset="0"/>
              <a:cs typeface="Times New Roman" panose="02020603050405020304" pitchFamily="18" charset="0"/>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9070151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01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592</TotalTime>
  <Words>1391</Words>
  <Application>Microsoft Office PowerPoint</Application>
  <PresentationFormat>Widescreen</PresentationFormat>
  <Paragraphs>113</Paragraphs>
  <Slides>16</Slides>
  <Notes>1</Notes>
  <HiddenSlides>0</HiddenSlides>
  <MMClips>15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Calibri</vt:lpstr>
      <vt:lpstr>Garamond</vt:lpstr>
      <vt:lpstr>Times New Roman</vt:lpstr>
      <vt:lpstr>Wingdings</vt:lpstr>
      <vt:lpstr>Organic</vt:lpstr>
      <vt:lpstr>Cours de didactique du FLE: l’utilisation des technologies</vt:lpstr>
      <vt:lpstr>Objectif du cours</vt:lpstr>
      <vt:lpstr>Propositions de réponses aux questions posées</vt:lpstr>
      <vt:lpstr>PowerPoint Presentation</vt:lpstr>
      <vt:lpstr>Ex1 : l’image projetée</vt:lpstr>
      <vt:lpstr>Supports audio et laboratoire de langue</vt:lpstr>
      <vt:lpstr>PowerPoint Presentation</vt:lpstr>
      <vt:lpstr>La vidéo</vt:lpstr>
      <vt:lpstr>PowerPoint Presentation</vt:lpstr>
      <vt:lpstr>Le multimédia et ses atouts</vt:lpstr>
      <vt:lpstr>PowerPoint Presentation</vt:lpstr>
      <vt:lpstr>PowerPoint Presentation</vt:lpstr>
      <vt:lpstr>Réticences ou limites</vt:lpstr>
      <vt:lpstr>PowerPoint Presentation</vt:lpstr>
      <vt:lpstr>Activités: questions de lecture</vt:lpstr>
      <vt:lpstr>Bibliographie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Cours de didactique du FLE: l’utilisation des technologies</dc:title>
  <dc:creator>pcstar</dc:creator>
  <cp:lastModifiedBy>pcstar</cp:lastModifiedBy>
  <cp:revision>32</cp:revision>
  <dcterms:created xsi:type="dcterms:W3CDTF">2022-05-15T19:21:31Z</dcterms:created>
  <dcterms:modified xsi:type="dcterms:W3CDTF">2022-05-18T20:18:28Z</dcterms:modified>
</cp:coreProperties>
</file>