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5" r:id="rId4"/>
    <p:sldId id="276" r:id="rId5"/>
    <p:sldId id="277" r:id="rId6"/>
    <p:sldId id="261" r:id="rId7"/>
    <p:sldId id="262" r:id="rId8"/>
    <p:sldId id="263" r:id="rId9"/>
    <p:sldId id="264" r:id="rId10"/>
    <p:sldId id="265" r:id="rId11"/>
    <p:sldId id="266" r:id="rId12"/>
    <p:sldId id="269" r:id="rId13"/>
    <p:sldId id="27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7F7F5553-7EB5-45A4-9907-2CF92AAC5D55}" type="datetimeFigureOut">
              <a:rPr lang="fr-FR" smtClean="0"/>
              <a:pPr/>
              <a:t>22/05/2022</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772D1E0-91B6-4311-98B5-01451C6217B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F7F5553-7EB5-45A4-9907-2CF92AAC5D55}" type="datetimeFigureOut">
              <a:rPr lang="fr-FR" smtClean="0"/>
              <a:pPr/>
              <a:t>22/05/2022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72D1E0-91B6-4311-98B5-01451C6217B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F7F5553-7EB5-45A4-9907-2CF92AAC5D55}" type="datetimeFigureOut">
              <a:rPr lang="fr-FR" smtClean="0"/>
              <a:pPr/>
              <a:t>22/05/2022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72D1E0-91B6-4311-98B5-01451C6217B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7F7F5553-7EB5-45A4-9907-2CF92AAC5D55}" type="datetimeFigureOut">
              <a:rPr lang="fr-FR" smtClean="0"/>
              <a:pPr/>
              <a:t>22/05/2022</a:t>
            </a:fld>
            <a:endParaRPr lang="fr-FR"/>
          </a:p>
        </p:txBody>
      </p:sp>
      <p:sp>
        <p:nvSpPr>
          <p:cNvPr id="9" name="Espace réservé du numéro de diapositive 8"/>
          <p:cNvSpPr>
            <a:spLocks noGrp="1"/>
          </p:cNvSpPr>
          <p:nvPr>
            <p:ph type="sldNum" sz="quarter" idx="15"/>
          </p:nvPr>
        </p:nvSpPr>
        <p:spPr/>
        <p:txBody>
          <a:bodyPr rtlCol="0"/>
          <a:lstStyle/>
          <a:p>
            <a:fld id="{C772D1E0-91B6-4311-98B5-01451C6217B7}"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7F7F5553-7EB5-45A4-9907-2CF92AAC5D55}" type="datetimeFigureOut">
              <a:rPr lang="fr-FR" smtClean="0"/>
              <a:pPr/>
              <a:t>22/05/2022</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772D1E0-91B6-4311-98B5-01451C6217B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F7F5553-7EB5-45A4-9907-2CF92AAC5D55}" type="datetimeFigureOut">
              <a:rPr lang="fr-FR" smtClean="0"/>
              <a:pPr/>
              <a:t>22/05/2022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72D1E0-91B6-4311-98B5-01451C6217B7}"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7F7F5553-7EB5-45A4-9907-2CF92AAC5D55}" type="datetimeFigureOut">
              <a:rPr lang="fr-FR" smtClean="0"/>
              <a:pPr/>
              <a:t>22/05/2022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72D1E0-91B6-4311-98B5-01451C6217B7}"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7F7F5553-7EB5-45A4-9907-2CF92AAC5D55}" type="datetimeFigureOut">
              <a:rPr lang="fr-FR" smtClean="0"/>
              <a:pPr/>
              <a:t>22/05/2022</a:t>
            </a:fld>
            <a:endParaRPr lang="fr-FR"/>
          </a:p>
        </p:txBody>
      </p:sp>
      <p:sp>
        <p:nvSpPr>
          <p:cNvPr id="7" name="Espace réservé du numéro de diapositive 6"/>
          <p:cNvSpPr>
            <a:spLocks noGrp="1"/>
          </p:cNvSpPr>
          <p:nvPr>
            <p:ph type="sldNum" sz="quarter" idx="11"/>
          </p:nvPr>
        </p:nvSpPr>
        <p:spPr/>
        <p:txBody>
          <a:bodyPr rtlCol="0"/>
          <a:lstStyle/>
          <a:p>
            <a:fld id="{C772D1E0-91B6-4311-98B5-01451C6217B7}"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7F5553-7EB5-45A4-9907-2CF92AAC5D55}" type="datetimeFigureOut">
              <a:rPr lang="fr-FR" smtClean="0"/>
              <a:pPr/>
              <a:t>22/05/2022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72D1E0-91B6-4311-98B5-01451C6217B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7F7F5553-7EB5-45A4-9907-2CF92AAC5D55}" type="datetimeFigureOut">
              <a:rPr lang="fr-FR" smtClean="0"/>
              <a:pPr/>
              <a:t>22/05/2022</a:t>
            </a:fld>
            <a:endParaRPr lang="fr-FR"/>
          </a:p>
        </p:txBody>
      </p:sp>
      <p:sp>
        <p:nvSpPr>
          <p:cNvPr id="22" name="Espace réservé du numéro de diapositive 21"/>
          <p:cNvSpPr>
            <a:spLocks noGrp="1"/>
          </p:cNvSpPr>
          <p:nvPr>
            <p:ph type="sldNum" sz="quarter" idx="15"/>
          </p:nvPr>
        </p:nvSpPr>
        <p:spPr/>
        <p:txBody>
          <a:bodyPr rtlCol="0"/>
          <a:lstStyle/>
          <a:p>
            <a:fld id="{C772D1E0-91B6-4311-98B5-01451C6217B7}"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7F7F5553-7EB5-45A4-9907-2CF92AAC5D55}" type="datetimeFigureOut">
              <a:rPr lang="fr-FR" smtClean="0"/>
              <a:pPr/>
              <a:t>22/05/2022</a:t>
            </a:fld>
            <a:endParaRPr lang="fr-FR"/>
          </a:p>
        </p:txBody>
      </p:sp>
      <p:sp>
        <p:nvSpPr>
          <p:cNvPr id="18" name="Espace réservé du numéro de diapositive 17"/>
          <p:cNvSpPr>
            <a:spLocks noGrp="1"/>
          </p:cNvSpPr>
          <p:nvPr>
            <p:ph type="sldNum" sz="quarter" idx="11"/>
          </p:nvPr>
        </p:nvSpPr>
        <p:spPr/>
        <p:txBody>
          <a:bodyPr rtlCol="0"/>
          <a:lstStyle/>
          <a:p>
            <a:fld id="{C772D1E0-91B6-4311-98B5-01451C6217B7}"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F7F5553-7EB5-45A4-9907-2CF92AAC5D55}" type="datetimeFigureOut">
              <a:rPr lang="fr-FR" smtClean="0"/>
              <a:pPr/>
              <a:t>22/05/2022</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72D1E0-91B6-4311-98B5-01451C6217B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tudier.com/dissertations/Belle-Epoque/46476099.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audio" Target="../media/audio8.wav"/><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548681"/>
            <a:ext cx="7772400" cy="864096"/>
          </a:xfrm>
        </p:spPr>
        <p:txBody>
          <a:bodyPr/>
          <a:lstStyle/>
          <a:p>
            <a:r>
              <a:rPr lang="fr-FR" dirty="0" smtClean="0"/>
              <a:t>            ENS ORAN                  2021/2022</a:t>
            </a:r>
            <a:endParaRPr lang="fr-FR" dirty="0"/>
          </a:p>
        </p:txBody>
      </p:sp>
      <p:sp>
        <p:nvSpPr>
          <p:cNvPr id="3" name="Sous-titre 2"/>
          <p:cNvSpPr>
            <a:spLocks noGrp="1"/>
          </p:cNvSpPr>
          <p:nvPr>
            <p:ph type="subTitle" idx="1"/>
          </p:nvPr>
        </p:nvSpPr>
        <p:spPr>
          <a:xfrm>
            <a:off x="3203848" y="2348880"/>
            <a:ext cx="6400800" cy="1752600"/>
          </a:xfrm>
        </p:spPr>
        <p:txBody>
          <a:bodyPr>
            <a:normAutofit/>
          </a:bodyPr>
          <a:lstStyle/>
          <a:p>
            <a:r>
              <a:rPr lang="fr-FR" sz="2800" dirty="0" smtClean="0"/>
              <a:t>Module : Littérature IV</a:t>
            </a:r>
          </a:p>
          <a:p>
            <a:r>
              <a:rPr lang="fr-FR" sz="2800" dirty="0" smtClean="0"/>
              <a:t>Promotion: 5</a:t>
            </a:r>
            <a:r>
              <a:rPr lang="fr-FR" sz="2800" baseline="30000" dirty="0" smtClean="0"/>
              <a:t>ème</a:t>
            </a:r>
            <a:r>
              <a:rPr lang="fr-FR" sz="2800" dirty="0" smtClean="0"/>
              <a:t> PES</a:t>
            </a:r>
          </a:p>
          <a:p>
            <a:pPr algn="ctr"/>
            <a:r>
              <a:rPr lang="fr-FR" sz="2800" dirty="0" smtClean="0"/>
              <a:t>Cours </a:t>
            </a:r>
            <a:r>
              <a:rPr lang="fr-FR" sz="2800" dirty="0" smtClean="0"/>
              <a:t>: La Belle Epoque</a:t>
            </a:r>
            <a:endParaRPr lang="fr-FR" sz="2800" dirty="0"/>
          </a:p>
        </p:txBody>
      </p:sp>
      <p:sp>
        <p:nvSpPr>
          <p:cNvPr id="4" name="ZoneTexte 3"/>
          <p:cNvSpPr txBox="1"/>
          <p:nvPr/>
        </p:nvSpPr>
        <p:spPr>
          <a:xfrm>
            <a:off x="4716016" y="5661248"/>
            <a:ext cx="4176464" cy="369332"/>
          </a:xfrm>
          <a:prstGeom prst="rect">
            <a:avLst/>
          </a:prstGeom>
          <a:noFill/>
        </p:spPr>
        <p:txBody>
          <a:bodyPr wrap="square" rtlCol="0">
            <a:spAutoFit/>
          </a:bodyPr>
          <a:lstStyle/>
          <a:p>
            <a:r>
              <a:rPr lang="fr-FR" b="1" dirty="0" smtClean="0"/>
              <a:t>Mme GHASSOUL Y</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548680"/>
            <a:ext cx="8229600" cy="5577483"/>
          </a:xfrm>
        </p:spPr>
        <p:txBody>
          <a:bodyPr>
            <a:normAutofit lnSpcReduction="10000"/>
          </a:bodyPr>
          <a:lstStyle/>
          <a:p>
            <a:endParaRPr lang="fr-FR" dirty="0" smtClean="0"/>
          </a:p>
          <a:p>
            <a:r>
              <a:rPr lang="fr-FR" dirty="0" smtClean="0"/>
              <a:t>Dans </a:t>
            </a:r>
            <a:r>
              <a:rPr lang="fr-FR" dirty="0"/>
              <a:t>le monde de la sculpture Auguste Rodin et l’artiste le plus représentatif de l’époque. </a:t>
            </a:r>
            <a:r>
              <a:rPr lang="fr-FR" dirty="0" smtClean="0"/>
              <a:t>Au </a:t>
            </a:r>
            <a:r>
              <a:rPr lang="fr-FR" dirty="0"/>
              <a:t>domaine littéraire deux grands mouvements s’affrontent : le naturalisme </a:t>
            </a:r>
            <a:r>
              <a:rPr lang="fr-FR" dirty="0" smtClean="0"/>
              <a:t>(Zola) et </a:t>
            </a:r>
            <a:r>
              <a:rPr lang="fr-FR" dirty="0"/>
              <a:t>le </a:t>
            </a:r>
            <a:r>
              <a:rPr lang="fr-FR" dirty="0" smtClean="0"/>
              <a:t>symbolisme (Verlaine) D’autres </a:t>
            </a:r>
            <a:r>
              <a:rPr lang="fr-FR" dirty="0"/>
              <a:t>écrivains importants </a:t>
            </a:r>
            <a:r>
              <a:rPr lang="fr-FR" dirty="0" smtClean="0"/>
              <a:t>n’appartenant </a:t>
            </a:r>
            <a:r>
              <a:rPr lang="fr-FR" dirty="0"/>
              <a:t>à aucune école sont ; Paul Valéry, Marcel Proust, Colette, Jules Verne et André Gide</a:t>
            </a:r>
            <a:r>
              <a:rPr lang="fr-FR" dirty="0" smtClean="0"/>
              <a:t>.</a:t>
            </a:r>
          </a:p>
          <a:p>
            <a:r>
              <a:rPr lang="fr-FR" dirty="0" smtClean="0"/>
              <a:t> </a:t>
            </a:r>
            <a:r>
              <a:rPr lang="fr-FR" dirty="0"/>
              <a:t>L’architecture joue un rôle fondamental à cette époque. De nombreux monuments sont construits à Paris : la Gare d’Orsay, le Pont Alexandre III, la grand hall des Galeries Lafayette, le Grand Palais, le Sacré Cœur. Mais l’œuvre la plus originale est sans aucun doute la célèbre Tour Eiffel. </a:t>
            </a:r>
            <a:endParaRPr lang="fr-FR" dirty="0" smtClean="0"/>
          </a:p>
          <a:p>
            <a:pPr algn="r">
              <a:spcBef>
                <a:spcPts val="0"/>
              </a:spcBef>
            </a:pPr>
            <a:r>
              <a:rPr lang="fr-FR" sz="1400" dirty="0" smtClean="0"/>
              <a:t>Textes extraits du site:</a:t>
            </a:r>
          </a:p>
          <a:p>
            <a:pPr algn="r">
              <a:spcBef>
                <a:spcPts val="0"/>
              </a:spcBef>
            </a:pPr>
            <a:r>
              <a:rPr lang="fr-FR" sz="1400" dirty="0" smtClean="0">
                <a:hlinkClick r:id="rId2"/>
              </a:rPr>
              <a:t>https://www.etudier.com/dissertations/Belle-Epoque/46476099.html</a:t>
            </a:r>
            <a:endParaRPr lang="fr-FR" sz="1400" dirty="0" smtClean="0"/>
          </a:p>
          <a:p>
            <a:pPr algn="r">
              <a:spcBef>
                <a:spcPts val="0"/>
              </a:spcBef>
            </a:pPr>
            <a:r>
              <a:rPr lang="fr-FR" sz="1400" dirty="0" smtClean="0"/>
              <a:t>Dernière consultation le 16/05/2022</a:t>
            </a:r>
          </a:p>
          <a:p>
            <a:endParaRPr lang="fr-FR" dirty="0"/>
          </a:p>
          <a:p>
            <a:endParaRPr lang="fr-FR" dirty="0"/>
          </a:p>
        </p:txBody>
      </p:sp>
      <p:sp>
        <p:nvSpPr>
          <p:cNvPr id="4" name="ZoneTexte 3"/>
          <p:cNvSpPr txBox="1"/>
          <p:nvPr/>
        </p:nvSpPr>
        <p:spPr>
          <a:xfrm>
            <a:off x="683568" y="332656"/>
            <a:ext cx="2808312" cy="369332"/>
          </a:xfrm>
          <a:prstGeom prst="rect">
            <a:avLst/>
          </a:prstGeom>
          <a:noFill/>
        </p:spPr>
        <p:txBody>
          <a:bodyPr wrap="square" rtlCol="0">
            <a:spAutoFit/>
          </a:bodyPr>
          <a:lstStyle/>
          <a:p>
            <a:r>
              <a:rPr lang="fr-FR" b="1" dirty="0" smtClean="0"/>
              <a:t>Suite du texte 4</a:t>
            </a:r>
            <a:endParaRPr lang="fr-F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4704"/>
            <a:ext cx="8229600" cy="562074"/>
          </a:xfrm>
        </p:spPr>
        <p:txBody>
          <a:bodyPr>
            <a:normAutofit fontScale="90000"/>
          </a:bodyPr>
          <a:lstStyle/>
          <a:p>
            <a:pPr algn="ctr"/>
            <a:r>
              <a:rPr lang="fr-FR" b="1" dirty="0" smtClean="0"/>
              <a:t>QUESTIONS :</a:t>
            </a:r>
            <a:r>
              <a:rPr lang="fr-FR" dirty="0" smtClean="0"/>
              <a:t/>
            </a:r>
            <a:br>
              <a:rPr lang="fr-FR" dirty="0" smtClean="0"/>
            </a:br>
            <a:endParaRPr lang="fr-FR" dirty="0"/>
          </a:p>
        </p:txBody>
      </p:sp>
      <p:sp>
        <p:nvSpPr>
          <p:cNvPr id="3" name="Espace réservé du contenu 2"/>
          <p:cNvSpPr>
            <a:spLocks noGrp="1"/>
          </p:cNvSpPr>
          <p:nvPr>
            <p:ph sz="quarter" idx="1"/>
          </p:nvPr>
        </p:nvSpPr>
        <p:spPr>
          <a:xfrm>
            <a:off x="457200" y="1196752"/>
            <a:ext cx="8229600" cy="4929411"/>
          </a:xfrm>
        </p:spPr>
        <p:txBody>
          <a:bodyPr>
            <a:normAutofit fontScale="85000" lnSpcReduction="10000"/>
          </a:bodyPr>
          <a:lstStyle/>
          <a:p>
            <a:r>
              <a:rPr lang="fr-FR" dirty="0" smtClean="0"/>
              <a:t>Qu’entend-on </a:t>
            </a:r>
            <a:r>
              <a:rPr lang="fr-FR" dirty="0"/>
              <a:t>par « Belle Époque » ? </a:t>
            </a:r>
            <a:endParaRPr lang="fr-FR" dirty="0" smtClean="0"/>
          </a:p>
          <a:p>
            <a:r>
              <a:rPr lang="fr-FR" dirty="0" smtClean="0"/>
              <a:t>Quelle </a:t>
            </a:r>
            <a:r>
              <a:rPr lang="fr-FR" dirty="0"/>
              <a:t>est la ville qui montre le mieux l’esprit de cette époque-là ? </a:t>
            </a:r>
            <a:endParaRPr lang="fr-FR" dirty="0" smtClean="0"/>
          </a:p>
          <a:p>
            <a:r>
              <a:rPr lang="fr-FR" dirty="0" smtClean="0"/>
              <a:t>Quelles </a:t>
            </a:r>
            <a:r>
              <a:rPr lang="fr-FR" dirty="0"/>
              <a:t>distractions nous offre Paris ? </a:t>
            </a:r>
            <a:endParaRPr lang="fr-FR" dirty="0" smtClean="0"/>
          </a:p>
          <a:p>
            <a:r>
              <a:rPr lang="fr-FR" dirty="0" smtClean="0"/>
              <a:t>Quels </a:t>
            </a:r>
            <a:r>
              <a:rPr lang="fr-FR" dirty="0"/>
              <a:t>sont les chercheurs les plus connus ? </a:t>
            </a:r>
            <a:endParaRPr lang="fr-FR" dirty="0" smtClean="0"/>
          </a:p>
          <a:p>
            <a:r>
              <a:rPr lang="fr-FR" dirty="0" smtClean="0"/>
              <a:t>Quelles </a:t>
            </a:r>
            <a:r>
              <a:rPr lang="fr-FR" dirty="0"/>
              <a:t>ont été leurs découvertes? </a:t>
            </a:r>
            <a:endParaRPr lang="fr-FR" dirty="0" smtClean="0"/>
          </a:p>
          <a:p>
            <a:r>
              <a:rPr lang="fr-FR" dirty="0" smtClean="0"/>
              <a:t>Quelles </a:t>
            </a:r>
            <a:r>
              <a:rPr lang="fr-FR" dirty="0"/>
              <a:t>sont les inventions technologiques les plus spectaculaires ? </a:t>
            </a:r>
            <a:endParaRPr lang="fr-FR" dirty="0" smtClean="0"/>
          </a:p>
          <a:p>
            <a:r>
              <a:rPr lang="fr-FR" dirty="0" smtClean="0"/>
              <a:t>Quels </a:t>
            </a:r>
            <a:r>
              <a:rPr lang="fr-FR" dirty="0"/>
              <a:t>sont les monuments les plus importants construits à Paris pendant la Belle Époque ? </a:t>
            </a:r>
            <a:endParaRPr lang="fr-FR" dirty="0" smtClean="0"/>
          </a:p>
          <a:p>
            <a:r>
              <a:rPr lang="fr-FR" dirty="0" smtClean="0"/>
              <a:t>Quel </a:t>
            </a:r>
            <a:r>
              <a:rPr lang="fr-FR" dirty="0"/>
              <a:t>est le mouvement de peinture </a:t>
            </a:r>
            <a:r>
              <a:rPr lang="fr-FR" dirty="0" smtClean="0"/>
              <a:t>associé à la </a:t>
            </a:r>
            <a:r>
              <a:rPr lang="fr-FR" dirty="0"/>
              <a:t>Belle Époque ? </a:t>
            </a:r>
            <a:endParaRPr lang="fr-FR" dirty="0" smtClean="0"/>
          </a:p>
          <a:p>
            <a:r>
              <a:rPr lang="fr-FR" dirty="0" smtClean="0"/>
              <a:t>Quel </a:t>
            </a:r>
            <a:r>
              <a:rPr lang="fr-FR" dirty="0"/>
              <a:t>aspect de la vie de la Belle Époque peint Toulouse-Lautrec ? </a:t>
            </a:r>
            <a:endParaRPr lang="fr-FR" dirty="0" smtClean="0"/>
          </a:p>
          <a:p>
            <a:r>
              <a:rPr lang="fr-FR" dirty="0" smtClean="0"/>
              <a:t>Quel </a:t>
            </a:r>
            <a:r>
              <a:rPr lang="fr-FR" dirty="0"/>
              <a:t>art découvre-t-il ? </a:t>
            </a:r>
            <a:endParaRPr lang="fr-FR" dirty="0" smtClean="0"/>
          </a:p>
          <a:p>
            <a:r>
              <a:rPr lang="fr-FR" dirty="0" smtClean="0"/>
              <a:t>Quels </a:t>
            </a:r>
            <a:r>
              <a:rPr lang="fr-FR" dirty="0"/>
              <a:t>sont les écrivains les plus connus à cette époque-là ?</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Exploitation des textes</a:t>
            </a:r>
            <a:endParaRPr lang="fr-FR" dirty="0"/>
          </a:p>
        </p:txBody>
      </p:sp>
      <p:sp>
        <p:nvSpPr>
          <p:cNvPr id="3" name="Espace réservé du contenu 2"/>
          <p:cNvSpPr>
            <a:spLocks noGrp="1"/>
          </p:cNvSpPr>
          <p:nvPr>
            <p:ph sz="quarter" idx="1"/>
          </p:nvPr>
        </p:nvSpPr>
        <p:spPr>
          <a:xfrm>
            <a:off x="683568" y="2348880"/>
            <a:ext cx="7427168" cy="1972816"/>
          </a:xfrm>
        </p:spPr>
        <p:txBody>
          <a:bodyPr/>
          <a:lstStyle/>
          <a:p>
            <a:r>
              <a:rPr lang="fr-FR" dirty="0" smtClean="0"/>
              <a:t>Rédiger </a:t>
            </a:r>
            <a:r>
              <a:rPr lang="fr-FR" dirty="0" smtClean="0"/>
              <a:t>en quelques lignes un topo général sur </a:t>
            </a:r>
            <a:r>
              <a:rPr lang="fr-FR" dirty="0" smtClean="0"/>
              <a:t>la « Belle Epoque » du point de vue </a:t>
            </a:r>
            <a:r>
              <a:rPr lang="fr-FR" dirty="0" smtClean="0"/>
              <a:t>politique, </a:t>
            </a:r>
            <a:r>
              <a:rPr lang="fr-FR" dirty="0" smtClean="0"/>
              <a:t>social </a:t>
            </a:r>
            <a:r>
              <a:rPr lang="fr-FR" dirty="0" smtClean="0"/>
              <a:t>et économique de la France au début du XXème siècle (15lignes max)</a:t>
            </a:r>
            <a:endParaRPr lang="fr-FR" dirty="0"/>
          </a:p>
        </p:txBody>
      </p:sp>
      <p:pic>
        <p:nvPicPr>
          <p:cNvPr id="6" name="Son enregistré">
            <a:hlinkClick r:id="" action="ppaction://media"/>
          </p:cNvPr>
          <p:cNvPicPr>
            <a:picLocks noRot="1" noChangeAspect="1"/>
          </p:cNvPicPr>
          <p:nvPr>
            <a:wavAudioFile r:embed="rId1" name="Son enregistré"/>
          </p:nvPr>
        </p:nvPicPr>
        <p:blipFill>
          <a:blip r:embed="rId4" cstate="print"/>
          <a:stretch>
            <a:fillRect/>
          </a:stretch>
        </p:blipFill>
        <p:spPr>
          <a:xfrm>
            <a:off x="6660232" y="1052736"/>
            <a:ext cx="304800" cy="304800"/>
          </a:xfrm>
          <a:prstGeom prst="rect">
            <a:avLst/>
          </a:prstGeom>
        </p:spPr>
      </p:pic>
      <p:pic>
        <p:nvPicPr>
          <p:cNvPr id="7" name="Son enregistré">
            <a:hlinkClick r:id="" action="ppaction://media"/>
          </p:cNvPr>
          <p:cNvPicPr>
            <a:picLocks noRot="1" noChangeAspect="1"/>
          </p:cNvPicPr>
          <p:nvPr>
            <a:wavAudioFile r:embed="rId2" name="Son enregistré"/>
          </p:nvPr>
        </p:nvPicPr>
        <p:blipFill>
          <a:blip r:embed="rId5" cstate="print"/>
          <a:stretch>
            <a:fillRect/>
          </a:stretch>
        </p:blipFill>
        <p:spPr>
          <a:xfrm>
            <a:off x="4211960" y="486916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548" fill="hold"/>
                                        <p:tgtEl>
                                          <p:spTgt spid="6"/>
                                        </p:tgtEl>
                                      </p:cBhvr>
                                    </p:cmd>
                                  </p:childTnLst>
                                </p:cTn>
                              </p:par>
                            </p:childTnLst>
                          </p:cTn>
                        </p:par>
                        <p:par>
                          <p:cTn id="7" fill="hold">
                            <p:stCondLst>
                              <p:cond delay="59548"/>
                            </p:stCondLst>
                            <p:childTnLst>
                              <p:par>
                                <p:cTn id="8" presetID="1" presetClass="mediacall" presetSubtype="0" fill="hold" nodeType="afterEffect">
                                  <p:stCondLst>
                                    <p:cond delay="0"/>
                                  </p:stCondLst>
                                  <p:childTnLst>
                                    <p:cmd type="call" cmd="playFrom(0.0)">
                                      <p:cBhvr>
                                        <p:cTn id="9" dur="388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vol="80000"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Références bibliographiques</a:t>
            </a:r>
            <a:endParaRPr lang="fr-FR" dirty="0"/>
          </a:p>
        </p:txBody>
      </p:sp>
      <p:sp>
        <p:nvSpPr>
          <p:cNvPr id="3" name="Espace réservé du contenu 2"/>
          <p:cNvSpPr>
            <a:spLocks noGrp="1"/>
          </p:cNvSpPr>
          <p:nvPr>
            <p:ph sz="quarter" idx="1"/>
          </p:nvPr>
        </p:nvSpPr>
        <p:spPr/>
        <p:txBody>
          <a:bodyPr>
            <a:normAutofit/>
          </a:bodyPr>
          <a:lstStyle/>
          <a:p>
            <a:r>
              <a:rPr lang="fr-FR" sz="2000" i="1" dirty="0" smtClean="0"/>
              <a:t>Histoire de la France au XXème siècle: 1900-1930</a:t>
            </a:r>
            <a:r>
              <a:rPr lang="fr-FR" sz="2000" dirty="0" smtClean="0"/>
              <a:t> Éditions Complexe, 1999. </a:t>
            </a:r>
          </a:p>
          <a:p>
            <a:r>
              <a:rPr lang="fr-FR" sz="2000" i="1" dirty="0" smtClean="0"/>
              <a:t>100 fiches d'histoire du XX</a:t>
            </a:r>
            <a:r>
              <a:rPr lang="fr-FR" sz="2000" i="1" baseline="30000" dirty="0" smtClean="0"/>
              <a:t>e</a:t>
            </a:r>
            <a:r>
              <a:rPr lang="fr-FR" sz="2000" i="1" dirty="0" smtClean="0"/>
              <a:t> siècle</a:t>
            </a:r>
            <a:r>
              <a:rPr lang="fr-FR" sz="2000" dirty="0" smtClean="0"/>
              <a:t> </a:t>
            </a:r>
            <a:r>
              <a:rPr lang="fr-FR" sz="2000" dirty="0" err="1" smtClean="0"/>
              <a:t>Tramor</a:t>
            </a:r>
            <a:r>
              <a:rPr lang="fr-FR" sz="2000" dirty="0" smtClean="0"/>
              <a:t> </a:t>
            </a:r>
            <a:r>
              <a:rPr lang="fr-FR" sz="2000" dirty="0" err="1" smtClean="0"/>
              <a:t>Quemeneur</a:t>
            </a:r>
            <a:r>
              <a:rPr lang="fr-FR" sz="2000" dirty="0" smtClean="0"/>
              <a:t> éd. Bréal 2004. </a:t>
            </a:r>
          </a:p>
          <a:p>
            <a:r>
              <a:rPr lang="fr-FR" sz="2000" i="1" dirty="0" smtClean="0"/>
              <a:t>Histoire de La France de 1852 à nos jours</a:t>
            </a:r>
            <a:r>
              <a:rPr lang="fr-FR" sz="2000" dirty="0" smtClean="0"/>
              <a:t> </a:t>
            </a:r>
            <a:r>
              <a:rPr lang="fr-FR" sz="2000" dirty="0" err="1" smtClean="0"/>
              <a:t>dir</a:t>
            </a:r>
            <a:r>
              <a:rPr lang="fr-FR" sz="2000" dirty="0" smtClean="0"/>
              <a:t>. Georges Duby – éd. Larousse 1987. </a:t>
            </a:r>
          </a:p>
          <a:p>
            <a:r>
              <a:rPr lang="fr-FR" sz="2000" i="1" dirty="0" smtClean="0"/>
              <a:t>Histoire de la poésie française: La poésie du XX</a:t>
            </a:r>
            <a:r>
              <a:rPr lang="fr-FR" sz="2000" i="1" baseline="30000" dirty="0" smtClean="0"/>
              <a:t>e</a:t>
            </a:r>
            <a:r>
              <a:rPr lang="fr-FR" sz="2000" i="1" dirty="0" smtClean="0"/>
              <a:t> siècle</a:t>
            </a:r>
            <a:r>
              <a:rPr lang="fr-FR" sz="2000" dirty="0" smtClean="0"/>
              <a:t> éd. Albin Michel, 1982-1988. </a:t>
            </a:r>
          </a:p>
          <a:p>
            <a:r>
              <a:rPr lang="fr-FR" sz="2000" dirty="0" smtClean="0"/>
              <a:t>Jean-Yves </a:t>
            </a:r>
            <a:r>
              <a:rPr lang="fr-FR" sz="2000" dirty="0" err="1" smtClean="0"/>
              <a:t>Tadié</a:t>
            </a:r>
            <a:r>
              <a:rPr lang="fr-FR" sz="2000" dirty="0" smtClean="0"/>
              <a:t> </a:t>
            </a:r>
            <a:r>
              <a:rPr lang="fr-FR" sz="2000" i="1" dirty="0" smtClean="0"/>
              <a:t>Le Roman au XX</a:t>
            </a:r>
            <a:r>
              <a:rPr lang="fr-FR" sz="2000" i="1" baseline="30000" dirty="0" smtClean="0"/>
              <a:t>e</a:t>
            </a:r>
            <a:r>
              <a:rPr lang="fr-FR" sz="2000" i="1" dirty="0" smtClean="0"/>
              <a:t> siècle</a:t>
            </a:r>
            <a:r>
              <a:rPr lang="fr-FR" sz="2000" dirty="0" smtClean="0"/>
              <a:t> éd. P. Belfond, 1990.</a:t>
            </a:r>
          </a:p>
          <a:p>
            <a:r>
              <a:rPr lang="fr-FR" sz="2000" dirty="0" smtClean="0"/>
              <a:t>La Littérature française du XX</a:t>
            </a:r>
            <a:r>
              <a:rPr lang="fr-FR" sz="2000" baseline="30000" dirty="0" smtClean="0"/>
              <a:t>e</a:t>
            </a:r>
            <a:r>
              <a:rPr lang="fr-FR" sz="2000" dirty="0" smtClean="0"/>
              <a:t> siècle, Patrick Brunel (éditions Armand Colin, 2002) Histoire de la littérature française – Itinéraires (éditions Hatier, 1991)</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sz="quarter" idx="1"/>
          </p:nvPr>
        </p:nvSpPr>
        <p:spPr>
          <a:xfrm>
            <a:off x="611560" y="980728"/>
            <a:ext cx="7467600" cy="4873752"/>
          </a:xfrm>
        </p:spPr>
        <p:txBody>
          <a:bodyPr>
            <a:normAutofit/>
          </a:bodyPr>
          <a:lstStyle/>
          <a:p>
            <a:r>
              <a:rPr lang="fr-FR" dirty="0"/>
              <a:t>Ouverte sur l’Europe </a:t>
            </a:r>
            <a:r>
              <a:rPr lang="fr-FR" dirty="0" smtClean="0"/>
              <a:t>et sur le monde depuis </a:t>
            </a:r>
            <a:r>
              <a:rPr lang="fr-FR" dirty="0"/>
              <a:t>longtemps, la littérature française, comme tous les autres arts, ne peut plus être pensée au XXème siècle en termes « hexagonaux ». </a:t>
            </a:r>
            <a:endParaRPr lang="fr-FR" dirty="0" smtClean="0"/>
          </a:p>
          <a:p>
            <a:r>
              <a:rPr lang="fr-FR" dirty="0" smtClean="0"/>
              <a:t>Les nombreux conflits mondiaux ont impacté la littérature qui devient une littérature engagée</a:t>
            </a:r>
          </a:p>
          <a:p>
            <a:r>
              <a:rPr lang="fr-FR" dirty="0" smtClean="0"/>
              <a:t>De grands </a:t>
            </a:r>
            <a:r>
              <a:rPr lang="fr-FR" dirty="0" smtClean="0"/>
              <a:t>courants et mouvements littéraires voient le jour au XXème siècle pour exprimer le mal être de cette génération et l’impuissance des mots face à la barbarie de l’homme.</a:t>
            </a:r>
            <a:endParaRPr lang="fr-FR" dirty="0"/>
          </a:p>
        </p:txBody>
      </p:sp>
      <p:pic>
        <p:nvPicPr>
          <p:cNvPr id="5" name="Son enregistré">
            <a:hlinkClick r:id="" action="ppaction://media"/>
          </p:cNvPr>
          <p:cNvPicPr>
            <a:picLocks noRot="1" noChangeAspect="1"/>
          </p:cNvPicPr>
          <p:nvPr>
            <a:wavAudioFile r:embed="rId1" name="Son enregistré"/>
          </p:nvPr>
        </p:nvPicPr>
        <p:blipFill>
          <a:blip r:embed="rId3" cstate="print"/>
          <a:stretch>
            <a:fillRect/>
          </a:stretch>
        </p:blipFill>
        <p:spPr>
          <a:xfrm>
            <a:off x="3995936" y="5229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8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560" y="980728"/>
            <a:ext cx="7467600" cy="4873752"/>
          </a:xfrm>
        </p:spPr>
        <p:txBody>
          <a:bodyPr>
            <a:normAutofit fontScale="92500" lnSpcReduction="10000"/>
          </a:bodyPr>
          <a:lstStyle/>
          <a:p>
            <a:pPr>
              <a:buFont typeface="Wingdings" pitchFamily="2" charset="2"/>
              <a:buChar char="q"/>
            </a:pPr>
            <a:r>
              <a:rPr lang="fr-FR" b="1" dirty="0" smtClean="0"/>
              <a:t>L’Histoire entre drames…</a:t>
            </a:r>
          </a:p>
          <a:p>
            <a:r>
              <a:rPr lang="fr-FR" dirty="0" smtClean="0"/>
              <a:t>1</a:t>
            </a:r>
            <a:r>
              <a:rPr lang="fr-FR" baseline="30000" dirty="0" smtClean="0"/>
              <a:t>ère</a:t>
            </a:r>
            <a:r>
              <a:rPr lang="fr-FR" dirty="0" smtClean="0"/>
              <a:t> et 2</a:t>
            </a:r>
            <a:r>
              <a:rPr lang="fr-FR" baseline="30000" dirty="0" smtClean="0"/>
              <a:t>ème</a:t>
            </a:r>
            <a:r>
              <a:rPr lang="fr-FR" dirty="0" smtClean="0"/>
              <a:t> guerre mondiale</a:t>
            </a:r>
          </a:p>
          <a:p>
            <a:r>
              <a:rPr lang="fr-FR" dirty="0" smtClean="0"/>
              <a:t>Holocauste / déportation des juifs</a:t>
            </a:r>
          </a:p>
          <a:p>
            <a:r>
              <a:rPr lang="fr-FR" dirty="0" smtClean="0"/>
              <a:t>Bombes de Nagasaki et Hiroshima</a:t>
            </a:r>
          </a:p>
          <a:p>
            <a:r>
              <a:rPr lang="fr-FR" dirty="0" err="1" smtClean="0"/>
              <a:t>Colonisalime</a:t>
            </a:r>
            <a:endParaRPr lang="fr-FR" dirty="0" smtClean="0"/>
          </a:p>
          <a:p>
            <a:r>
              <a:rPr lang="fr-FR" dirty="0" smtClean="0"/>
              <a:t>Guerre froide</a:t>
            </a:r>
          </a:p>
          <a:p>
            <a:endParaRPr lang="fr-FR" dirty="0" smtClean="0"/>
          </a:p>
          <a:p>
            <a:pPr>
              <a:buFont typeface="Wingdings" pitchFamily="2" charset="2"/>
              <a:buChar char="q"/>
            </a:pPr>
            <a:r>
              <a:rPr lang="fr-FR" b="1" dirty="0" smtClean="0"/>
              <a:t>Et espérance…</a:t>
            </a:r>
          </a:p>
          <a:p>
            <a:pPr>
              <a:buFont typeface="Courier New" pitchFamily="49" charset="0"/>
              <a:buChar char="o"/>
            </a:pPr>
            <a:r>
              <a:rPr lang="fr-FR" dirty="0" smtClean="0"/>
              <a:t>Décolonisation</a:t>
            </a:r>
          </a:p>
          <a:p>
            <a:pPr>
              <a:buFont typeface="Courier New" pitchFamily="49" charset="0"/>
              <a:buChar char="o"/>
            </a:pPr>
            <a:r>
              <a:rPr lang="fr-FR" dirty="0" smtClean="0"/>
              <a:t>Création de la communauté européenne</a:t>
            </a:r>
          </a:p>
          <a:p>
            <a:pPr>
              <a:buFont typeface="Courier New" pitchFamily="49" charset="0"/>
              <a:buChar char="o"/>
            </a:pPr>
            <a:r>
              <a:rPr lang="fr-FR" dirty="0" smtClean="0"/>
              <a:t>Chute du mur de Berlin</a:t>
            </a:r>
          </a:p>
          <a:p>
            <a:pPr>
              <a:buFont typeface="Courier New" pitchFamily="49" charset="0"/>
              <a:buChar char="o"/>
            </a:pPr>
            <a:r>
              <a:rPr lang="fr-FR" dirty="0" smtClean="0"/>
              <a:t>Fin de l’apartheid en Afrique</a:t>
            </a:r>
          </a:p>
          <a:p>
            <a:endParaRPr lang="fr-FR" dirty="0" smtClean="0"/>
          </a:p>
          <a:p>
            <a:endParaRPr lang="fr-FR" dirty="0"/>
          </a:p>
        </p:txBody>
      </p:sp>
      <p:pic>
        <p:nvPicPr>
          <p:cNvPr id="4" name="Son enregistré">
            <a:hlinkClick r:id="" action="ppaction://media"/>
          </p:cNvPr>
          <p:cNvPicPr>
            <a:picLocks noRot="1" noChangeAspect="1"/>
          </p:cNvPicPr>
          <p:nvPr>
            <a:wavAudioFile r:embed="rId1" name="Son enregistré"/>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4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fr-FR" dirty="0" smtClean="0"/>
              <a:t>Chute de grandes dictatures aux quatre coins du monde</a:t>
            </a:r>
          </a:p>
          <a:p>
            <a:r>
              <a:rPr lang="fr-FR" dirty="0" smtClean="0"/>
              <a:t>Efforts de paix ente Israël et les pays arabes</a:t>
            </a:r>
            <a:endParaRPr lang="fr-FR" dirty="0"/>
          </a:p>
        </p:txBody>
      </p:sp>
      <p:pic>
        <p:nvPicPr>
          <p:cNvPr id="4" name="Son enregistré">
            <a:hlinkClick r:id="" action="ppaction://media"/>
          </p:cNvPr>
          <p:cNvPicPr>
            <a:picLocks noRot="1" noChangeAspect="1"/>
          </p:cNvPicPr>
          <p:nvPr>
            <a:wavAudioFile r:embed="rId1" name="Son enregistré"/>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Belle Epoque</a:t>
            </a:r>
            <a:endParaRPr lang="fr-FR" dirty="0"/>
          </a:p>
        </p:txBody>
      </p:sp>
      <p:sp>
        <p:nvSpPr>
          <p:cNvPr id="3" name="Espace réservé du contenu 2"/>
          <p:cNvSpPr>
            <a:spLocks noGrp="1"/>
          </p:cNvSpPr>
          <p:nvPr>
            <p:ph sz="quarter" idx="1"/>
          </p:nvPr>
        </p:nvSpPr>
        <p:spPr/>
        <p:txBody>
          <a:bodyPr/>
          <a:lstStyle/>
          <a:p>
            <a:r>
              <a:rPr lang="fr-FR" dirty="0" smtClean="0"/>
              <a:t>Période historique qui s’étend de la fin du XIXème siècle jusqu’en 1914</a:t>
            </a:r>
          </a:p>
          <a:p>
            <a:r>
              <a:rPr lang="fr-FR" dirty="0" smtClean="0"/>
              <a:t>Période de paix et de stabilité politique et économique</a:t>
            </a:r>
          </a:p>
          <a:p>
            <a:r>
              <a:rPr lang="fr-FR" dirty="0" smtClean="0"/>
              <a:t>Période de découvertes techniques</a:t>
            </a:r>
            <a:r>
              <a:rPr lang="fr-FR" dirty="0" smtClean="0"/>
              <a:t> </a:t>
            </a:r>
            <a:r>
              <a:rPr lang="fr-FR" dirty="0" smtClean="0"/>
              <a:t>et scientifiques</a:t>
            </a:r>
          </a:p>
          <a:p>
            <a:r>
              <a:rPr lang="fr-FR" dirty="0" smtClean="0"/>
              <a:t>Période d’effervescence culturelle, intellectuelle et artistique. </a:t>
            </a:r>
          </a:p>
        </p:txBody>
      </p:sp>
      <p:pic>
        <p:nvPicPr>
          <p:cNvPr id="4" name="Son enregistré">
            <a:hlinkClick r:id="" action="ppaction://media"/>
          </p:cNvPr>
          <p:cNvPicPr>
            <a:picLocks noRot="1" noChangeAspect="1"/>
          </p:cNvPicPr>
          <p:nvPr>
            <a:wavAudioFile r:embed="rId1" name="Son enregistré"/>
          </p:nvPr>
        </p:nvPicPr>
        <p:blipFill>
          <a:blip r:embed="rId3" cstate="print"/>
          <a:stretch>
            <a:fillRect/>
          </a:stretch>
        </p:blipFill>
        <p:spPr>
          <a:xfrm>
            <a:off x="3851920" y="508518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6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7467600" cy="1143000"/>
          </a:xfrm>
        </p:spPr>
        <p:txBody>
          <a:bodyPr>
            <a:noAutofit/>
          </a:bodyPr>
          <a:lstStyle/>
          <a:p>
            <a:pPr algn="ctr"/>
            <a:r>
              <a:rPr lang="fr-FR" sz="2000" b="1" dirty="0" smtClean="0"/>
              <a:t>lisez les textes suivants et répondez aux questions </a:t>
            </a:r>
            <a:r>
              <a:rPr lang="fr-FR" sz="2000" dirty="0"/>
              <a:t/>
            </a:r>
            <a:br>
              <a:rPr lang="fr-FR" sz="2000" dirty="0"/>
            </a:br>
            <a:endParaRPr lang="fr-FR" sz="2000" dirty="0"/>
          </a:p>
        </p:txBody>
      </p:sp>
      <p:sp>
        <p:nvSpPr>
          <p:cNvPr id="3" name="Espace réservé du contenu 2"/>
          <p:cNvSpPr>
            <a:spLocks noGrp="1"/>
          </p:cNvSpPr>
          <p:nvPr>
            <p:ph sz="quarter" idx="1"/>
          </p:nvPr>
        </p:nvSpPr>
        <p:spPr>
          <a:xfrm>
            <a:off x="467544" y="1052736"/>
            <a:ext cx="8424936" cy="5616624"/>
          </a:xfrm>
        </p:spPr>
        <p:txBody>
          <a:bodyPr>
            <a:noAutofit/>
          </a:bodyPr>
          <a:lstStyle/>
          <a:p>
            <a:pPr algn="ctr"/>
            <a:r>
              <a:rPr lang="fr-FR" sz="2000" b="1" dirty="0"/>
              <a:t>TEXTE 1</a:t>
            </a:r>
            <a:r>
              <a:rPr lang="fr-FR" sz="2000" dirty="0"/>
              <a:t> « La Belle Époque » </a:t>
            </a:r>
            <a:r>
              <a:rPr lang="fr-FR" sz="2000" dirty="0" smtClean="0"/>
              <a:t>:</a:t>
            </a:r>
          </a:p>
          <a:p>
            <a:pPr>
              <a:buNone/>
            </a:pPr>
            <a:r>
              <a:rPr lang="fr-FR" sz="2000" dirty="0"/>
              <a:t>	</a:t>
            </a:r>
          </a:p>
          <a:p>
            <a:r>
              <a:rPr lang="fr-FR" sz="2000" dirty="0"/>
              <a:t> L’expression "Belle Époque" </a:t>
            </a:r>
            <a:r>
              <a:rPr lang="fr-FR" sz="2000" dirty="0" smtClean="0"/>
              <a:t>désigne </a:t>
            </a:r>
            <a:r>
              <a:rPr lang="fr-FR" sz="2000" dirty="0"/>
              <a:t>les années de paix comprises entre l’Exposition universelle de Paris de 1878 et le début de la Première Guerre Mondiale en </a:t>
            </a:r>
            <a:r>
              <a:rPr lang="fr-FR" sz="2000" dirty="0" smtClean="0"/>
              <a:t>1914, des </a:t>
            </a:r>
            <a:r>
              <a:rPr lang="fr-FR" sz="2000" dirty="0"/>
              <a:t>années de prospérité économique où le régime républicain se consolide. Les conditions de vie s’améliorent petit à petit : </a:t>
            </a:r>
            <a:r>
              <a:rPr lang="fr-FR" sz="2000" dirty="0" smtClean="0"/>
              <a:t>Le </a:t>
            </a:r>
            <a:r>
              <a:rPr lang="fr-FR" sz="2000" dirty="0"/>
              <a:t>train révolutionne les communications rurales et le premier métro commence à circuler à Paris. </a:t>
            </a:r>
            <a:r>
              <a:rPr lang="fr-FR" sz="2000" dirty="0" smtClean="0"/>
              <a:t>La </a:t>
            </a:r>
            <a:r>
              <a:rPr lang="fr-FR" sz="2000" dirty="0"/>
              <a:t>« Belle Époque » est vécu d’une façon toute particulière dans le Paris cosmopolite de la fin de siècle où s’installent des intellectuels du monde entier. </a:t>
            </a:r>
            <a:r>
              <a:rPr lang="fr-FR" sz="2000" dirty="0" smtClean="0"/>
              <a:t>C’est le </a:t>
            </a:r>
            <a:r>
              <a:rPr lang="fr-FR" sz="2000" dirty="0"/>
              <a:t>Paris des grands banquets, des cafés, des cabarets, des grands ballets, des fêtes populaires, des Expositions Universelles de 1889 et de 1900… Bref, la « Belle Époque », ce sont des années d’une grande vitalité scientifique, technologique, artistique et c’est surtout l’époque d’une vie agréable et pleine de charme. </a:t>
            </a:r>
          </a:p>
          <a:p>
            <a:endParaRPr lang="fr-FR" sz="2000" dirty="0"/>
          </a:p>
        </p:txBody>
      </p:sp>
      <p:pic>
        <p:nvPicPr>
          <p:cNvPr id="5" name="Son enregistré">
            <a:hlinkClick r:id="" action="ppaction://media"/>
          </p:cNvPr>
          <p:cNvPicPr>
            <a:picLocks noRot="1" noChangeAspect="1"/>
          </p:cNvPicPr>
          <p:nvPr>
            <a:wavAudioFile r:embed="rId1" name="Son enregistré"/>
          </p:nvPr>
        </p:nvPicPr>
        <p:blipFill>
          <a:blip r:embed="rId3" cstate="print"/>
          <a:stretch>
            <a:fillRect/>
          </a:stretch>
        </p:blipFill>
        <p:spPr>
          <a:xfrm>
            <a:off x="6948264" y="119675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764704"/>
            <a:ext cx="8229600" cy="5361459"/>
          </a:xfrm>
        </p:spPr>
        <p:txBody>
          <a:bodyPr>
            <a:normAutofit lnSpcReduction="10000"/>
          </a:bodyPr>
          <a:lstStyle/>
          <a:p>
            <a:pPr algn="ctr"/>
            <a:r>
              <a:rPr lang="fr-FR" b="1" dirty="0"/>
              <a:t>Texte 2</a:t>
            </a:r>
            <a:r>
              <a:rPr lang="fr-FR" dirty="0"/>
              <a:t> : </a:t>
            </a:r>
            <a:endParaRPr lang="fr-FR" dirty="0" smtClean="0"/>
          </a:p>
          <a:p>
            <a:endParaRPr lang="fr-FR" dirty="0"/>
          </a:p>
          <a:p>
            <a:r>
              <a:rPr lang="fr-FR" dirty="0" smtClean="0"/>
              <a:t>À </a:t>
            </a:r>
            <a:r>
              <a:rPr lang="fr-FR" dirty="0"/>
              <a:t>la fin du siècle, les salles de divertissement prolifèrent à Paris : cafés concerts, cabarets, bals, théâtres, salles de cinéma et cirques. La plupart des cabarets sont concentrés sur Montmartre, Pigalle et sur le boulevard Clichy. </a:t>
            </a:r>
            <a:r>
              <a:rPr lang="fr-FR" dirty="0" smtClean="0"/>
              <a:t>Les </a:t>
            </a:r>
            <a:r>
              <a:rPr lang="fr-FR" dirty="0"/>
              <a:t>distractions sont nombreuses à la capitale. Pour les classes sociales plus défavorisées, qui ne peuvent pas aller aussi facilement au spectacle, il existe certains plaisirs nouveaux qui ne coûtent rien. Par exemple, grâce à l’éclairage, tout le monde peut se promener le soir sur les quais ou sur les grands Boulevards. </a:t>
            </a:r>
            <a:r>
              <a:rPr lang="fr-FR" dirty="0" smtClean="0"/>
              <a:t>Aussi </a:t>
            </a:r>
            <a:r>
              <a:rPr lang="fr-FR" dirty="0"/>
              <a:t>on profite pour se rendre dans les parcs ou à la campagne, on pique-nique et on organise parfois des bals champêtres. </a:t>
            </a:r>
          </a:p>
        </p:txBody>
      </p:sp>
      <p:pic>
        <p:nvPicPr>
          <p:cNvPr id="5" name="Son enregistré">
            <a:hlinkClick r:id="" action="ppaction://media"/>
          </p:cNvPr>
          <p:cNvPicPr>
            <a:picLocks noRot="1" noChangeAspect="1"/>
          </p:cNvPicPr>
          <p:nvPr>
            <a:wavAudioFile r:embed="rId1" name="Son enregistré"/>
          </p:nvPr>
        </p:nvPicPr>
        <p:blipFill>
          <a:blip r:embed="rId3" cstate="print"/>
          <a:stretch>
            <a:fillRect/>
          </a:stretch>
        </p:blipFill>
        <p:spPr>
          <a:xfrm>
            <a:off x="5580112" y="8367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1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332656"/>
            <a:ext cx="8229600" cy="5793507"/>
          </a:xfrm>
        </p:spPr>
        <p:txBody>
          <a:bodyPr>
            <a:normAutofit fontScale="92500" lnSpcReduction="10000"/>
          </a:bodyPr>
          <a:lstStyle/>
          <a:p>
            <a:pPr algn="ctr"/>
            <a:r>
              <a:rPr lang="fr-FR" b="1" dirty="0"/>
              <a:t>TEXTE 3 : </a:t>
            </a:r>
            <a:r>
              <a:rPr lang="fr-FR" dirty="0"/>
              <a:t> </a:t>
            </a:r>
            <a:endParaRPr lang="fr-FR" dirty="0" smtClean="0"/>
          </a:p>
          <a:p>
            <a:endParaRPr lang="fr-FR" dirty="0"/>
          </a:p>
          <a:p>
            <a:r>
              <a:rPr lang="fr-FR" dirty="0" smtClean="0"/>
              <a:t>Entre </a:t>
            </a:r>
            <a:r>
              <a:rPr lang="fr-FR" dirty="0"/>
              <a:t>1901 et 1914, La France reçoit onze prix Nobel scientifiques. Quant à la technique, elle va se développer d’une telle façon qu’elle aboutira à une extraordinaire révolution.   À cette époque la France possède un grand nombre de chercheurs dont les plus connus sont : Louis Pasteur qui découvre le vaccin contre la rage et Pierre et Marie Curie qui découvrent le polonium et le radium. En ce qui concerne les techniques, les progrès sont également considérables. Peugeot, Renault, Michelin… sont des noms connus dans le monde entier. On construit les premières voitures et grâce aux nouveaux pneumatiques, la bicyclette moderne fait son apparition. A la fin du XIX è siècle, on voit apparaître un art nouveau : le cinéma. En 1895, les frères Lumière inventent un appareil capable de filmer puis de projeter des images sur un écran. </a:t>
            </a:r>
          </a:p>
        </p:txBody>
      </p:sp>
      <p:pic>
        <p:nvPicPr>
          <p:cNvPr id="4" name="Son enregistré">
            <a:hlinkClick r:id="" action="ppaction://media"/>
          </p:cNvPr>
          <p:cNvPicPr>
            <a:picLocks noRot="1" noChangeAspect="1"/>
          </p:cNvPicPr>
          <p:nvPr>
            <a:wavAudioFile r:embed="rId1" name="Son enregistré"/>
          </p:nvPr>
        </p:nvPicPr>
        <p:blipFill>
          <a:blip r:embed="rId3" cstate="print"/>
          <a:stretch>
            <a:fillRect/>
          </a:stretch>
        </p:blipFill>
        <p:spPr>
          <a:xfrm>
            <a:off x="5652120" y="40466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3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620688"/>
            <a:ext cx="8229600" cy="5505475"/>
          </a:xfrm>
        </p:spPr>
        <p:txBody>
          <a:bodyPr>
            <a:normAutofit fontScale="85000" lnSpcReduction="10000"/>
          </a:bodyPr>
          <a:lstStyle/>
          <a:p>
            <a:pPr algn="ctr"/>
            <a:r>
              <a:rPr lang="fr-FR" b="1" dirty="0"/>
              <a:t>TEXTE 4 </a:t>
            </a:r>
            <a:r>
              <a:rPr lang="fr-FR" b="1" dirty="0" smtClean="0"/>
              <a:t>:</a:t>
            </a:r>
          </a:p>
          <a:p>
            <a:pPr>
              <a:buNone/>
            </a:pPr>
            <a:endParaRPr lang="fr-FR" dirty="0"/>
          </a:p>
          <a:p>
            <a:r>
              <a:rPr lang="fr-FR" dirty="0" smtClean="0"/>
              <a:t>La </a:t>
            </a:r>
            <a:r>
              <a:rPr lang="fr-FR" dirty="0"/>
              <a:t>Belle Époque a été une période de grands changements et d’innovations dans les arts. De nombreux artistes viennent de toute l’Europe </a:t>
            </a:r>
            <a:r>
              <a:rPr lang="fr-FR" dirty="0" smtClean="0"/>
              <a:t>à. </a:t>
            </a:r>
            <a:r>
              <a:rPr lang="fr-FR" dirty="0"/>
              <a:t>Des peintres de première importance et des écoles différentes coexistent à Paris durant cette époque : l’impressionnisme, l’expressionnisme, le cubisme, le pointillisme, le symbolisme, l’art abstrait… Mais parmi tous ces mouvements celui que l’on associe le plus souvent à la Belle Époque c’est l’impressionnisme parce que c’est réellement le premier qui a révolutionné la peinture. Les impressionnistes peignent et représentent les petits détails de la vie. Des noms connus sont : Degas, Monet, Cézanne, Renoir, Pissarro… L’impressionnisme a influencé la musique et la littérature. </a:t>
            </a:r>
            <a:r>
              <a:rPr lang="fr-FR" dirty="0" smtClean="0"/>
              <a:t>Mais </a:t>
            </a:r>
            <a:r>
              <a:rPr lang="fr-FR" dirty="0"/>
              <a:t>le peintre que l’on associe le plus avec la Belle Époque est Henri de Toulouse-Lautrec ; il peint l’ambiance parisienne de l’époque et invente l’art des affiches. On les voit partout dans la rue. Grâce à ses affiches plusieurs artistes deviennent très célèbres.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310</TotalTime>
  <Words>461</Words>
  <Application>Microsoft Office PowerPoint</Application>
  <PresentationFormat>Affichage à l'écran (4:3)</PresentationFormat>
  <Paragraphs>68</Paragraphs>
  <Slides>13</Slides>
  <Notes>0</Notes>
  <HiddenSlides>0</HiddenSlides>
  <MMClips>9</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Oriel</vt:lpstr>
      <vt:lpstr>            ENS ORAN                  2021/2022</vt:lpstr>
      <vt:lpstr>Diapositive 2</vt:lpstr>
      <vt:lpstr>Diapositive 3</vt:lpstr>
      <vt:lpstr>Diapositive 4</vt:lpstr>
      <vt:lpstr>La Belle Epoque</vt:lpstr>
      <vt:lpstr>lisez les textes suivants et répondez aux questions  </vt:lpstr>
      <vt:lpstr>Diapositive 7</vt:lpstr>
      <vt:lpstr>Diapositive 8</vt:lpstr>
      <vt:lpstr>Diapositive 9</vt:lpstr>
      <vt:lpstr>Diapositive 10</vt:lpstr>
      <vt:lpstr>QUESTIONS : </vt:lpstr>
      <vt:lpstr>Exploitation des textes</vt:lpstr>
      <vt:lpstr>Références bibliographiques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 ORAN        2020/2021</dc:title>
  <dc:creator>Asus</dc:creator>
  <cp:lastModifiedBy>Asus</cp:lastModifiedBy>
  <cp:revision>38</cp:revision>
  <dcterms:created xsi:type="dcterms:W3CDTF">2020-12-06T10:52:46Z</dcterms:created>
  <dcterms:modified xsi:type="dcterms:W3CDTF">2022-05-22T20:41:54Z</dcterms:modified>
</cp:coreProperties>
</file>